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Layouts/slideLayout23.xml" ContentType="application/vnd.openxmlformats-officedocument.presentationml.slideLayout+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21.xml" ContentType="application/vnd.openxmlformats-officedocument.presentationml.slideLayout+xml"/>
  <Override PartName="/ppt/theme/theme3.xml" ContentType="application/vnd.openxmlformats-officedocument.them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17.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viewProps.xml" ContentType="application/vnd.openxmlformats-officedocument.presentationml.viewProps+xml"/>
  <Default Extension="wmf" ContentType="image/x-wmf"/>
  <Override PartName="/ppt/embeddings/Microsoft_Equation20.bin" ContentType="application/vnd.openxmlformats-officedocument.oleObject"/>
  <Override PartName="/ppt/notesSlides/notesSlide4.xml" ContentType="application/vnd.openxmlformats-officedocument.presentationml.notesSlide+xml"/>
  <Override PartName="/ppt/embeddings/Microsoft_Equation19.bin" ContentType="application/vnd.openxmlformats-officedocument.oleObject"/>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embeddings/Microsoft_Equation18.bin" ContentType="application/vnd.openxmlformats-officedocument.oleObject"/>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Default Extension="emf" ContentType="image/x-emf"/>
  <Override PartName="/ppt/slides/slide37.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Default Extension="vml" ContentType="application/vnd.openxmlformats-officedocument.vmlDrawing"/>
  <Default Extension="png" ContentType="image/png"/>
  <Override PartName="/ppt/slides/slide27.xml" ContentType="application/vnd.openxmlformats-officedocument.presentationml.slide+xml"/>
  <Override PartName="/docProps/core.xml" ContentType="application/vnd.openxmlformats-package.core-properties+xml"/>
  <Override PartName="/ppt/slideLayouts/slideLayout1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Override PartName="/ppt/slideMasters/slideMaster2.xml" ContentType="application/vnd.openxmlformats-officedocument.presentationml.slideMaster+xml"/>
  <Override PartName="/ppt/notesSlides/notesSlide10.xml" ContentType="application/vnd.openxmlformats-officedocument.presentationml.notesSlide+xml"/>
  <Override PartName="/ppt/slideLayouts/slideLayout19.xml" ContentType="application/vnd.openxmlformats-officedocument.presentationml.slideLayout+xml"/>
  <Override PartName="/ppt/slides/slide19.xml" ContentType="application/vnd.openxmlformats-officedocument.presentationml.slide+xml"/>
  <Override PartName="/ppt/slides/slide12.xml" ContentType="application/vnd.openxmlformats-officedocument.presentationml.slide+xml"/>
  <Override PartName="/ppt/notesSlides/notesSlide2.xml" ContentType="application/vnd.openxmlformats-officedocument.presentationml.notesSlide+xml"/>
  <Default Extension="xls" ContentType="application/vnd.ms-excel"/>
  <Override PartName="/ppt/theme/theme2.xml" ContentType="application/vnd.openxmlformats-officedocument.theme+xml"/>
  <Override PartName="/ppt/theme/theme4.xml" ContentType="application/vnd.openxmlformats-officedocument.theme+xml"/>
  <Override PartName="/ppt/slides/slide2.xml" ContentType="application/vnd.openxmlformats-officedocument.presentationml.slide+xml"/>
  <Override PartName="/ppt/slides/slide35.xml" ContentType="application/vnd.openxmlformats-officedocument.presentationml.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Default Extension="doc" ContentType="application/msword"/>
  <Override PartName="/ppt/slides/slide14.xml" ContentType="application/vnd.openxmlformats-officedocument.presentationml.slide+xml"/>
  <Override PartName="/ppt/slideLayouts/slideLayout18.xml" ContentType="application/vnd.openxmlformats-officedocument.presentationml.slideLayout+xml"/>
  <Override PartName="/ppt/slides/slide34.xml" ContentType="application/vnd.openxmlformats-officedocument.presentationml.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slides/slide3.xml" ContentType="application/vnd.openxmlformats-officedocument.presentationml.slide+xml"/>
  <Override PartName="/ppt/slides/slide4.xml" ContentType="application/vnd.openxmlformats-officedocument.presentationml.slide+xml"/>
  <Default Extension="tiff" ContentType="image/tiff"/>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Layouts/slideLayout15.xml" ContentType="application/vnd.openxmlformats-officedocument.presentationml.slideLayout+xml"/>
  <Override PartName="/ppt/slides/slide9.xml" ContentType="application/vnd.openxmlformats-officedocument.presentationml.slide+xml"/>
  <Override PartName="/ppt/slides/slide24.xml" ContentType="application/vnd.openxmlformats-officedocument.presentationml.slide+xml"/>
  <Override PartName="/ppt/embeddings/Microsoft_Equation17.bin" ContentType="application/vnd.openxmlformats-officedocument.oleObject"/>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r:id="rId1"/>
    <p:sldMasterId r:id="rId2"/>
  </p:sldMasterIdLst>
  <p:notesMasterIdLst>
    <p:notesMasterId r:id="rId41"/>
  </p:notesMasterIdLst>
  <p:handoutMasterIdLst>
    <p:handoutMasterId r:id="rId42"/>
  </p:handoutMasterIdLst>
  <p:sldIdLst>
    <p:sldId id="292" r:id="rId3"/>
    <p:sldId id="293" r:id="rId4"/>
    <p:sldId id="294" r:id="rId5"/>
    <p:sldId id="262" r:id="rId6"/>
    <p:sldId id="291" r:id="rId7"/>
    <p:sldId id="298" r:id="rId8"/>
    <p:sldId id="305" r:id="rId9"/>
    <p:sldId id="308" r:id="rId10"/>
    <p:sldId id="284" r:id="rId11"/>
    <p:sldId id="319" r:id="rId12"/>
    <p:sldId id="311" r:id="rId13"/>
    <p:sldId id="283" r:id="rId14"/>
    <p:sldId id="296" r:id="rId15"/>
    <p:sldId id="287" r:id="rId16"/>
    <p:sldId id="301" r:id="rId17"/>
    <p:sldId id="309" r:id="rId18"/>
    <p:sldId id="288" r:id="rId19"/>
    <p:sldId id="320" r:id="rId20"/>
    <p:sldId id="299" r:id="rId21"/>
    <p:sldId id="318" r:id="rId22"/>
    <p:sldId id="302" r:id="rId23"/>
    <p:sldId id="307" r:id="rId24"/>
    <p:sldId id="304" r:id="rId25"/>
    <p:sldId id="313" r:id="rId26"/>
    <p:sldId id="310" r:id="rId27"/>
    <p:sldId id="317" r:id="rId28"/>
    <p:sldId id="314" r:id="rId29"/>
    <p:sldId id="315" r:id="rId30"/>
    <p:sldId id="316" r:id="rId31"/>
    <p:sldId id="312" r:id="rId32"/>
    <p:sldId id="279" r:id="rId33"/>
    <p:sldId id="322" r:id="rId34"/>
    <p:sldId id="324" r:id="rId35"/>
    <p:sldId id="325" r:id="rId36"/>
    <p:sldId id="271" r:id="rId37"/>
    <p:sldId id="321" r:id="rId38"/>
    <p:sldId id="273" r:id="rId39"/>
    <p:sldId id="306" r:id="rId4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65" charset="0"/>
        <a:ea typeface="+mn-ea"/>
        <a:cs typeface="+mn-cs"/>
      </a:defRPr>
    </a:lvl1pPr>
    <a:lvl2pPr marL="457200" algn="l" rtl="0" fontAlgn="base">
      <a:spcBef>
        <a:spcPct val="0"/>
      </a:spcBef>
      <a:spcAft>
        <a:spcPct val="0"/>
      </a:spcAft>
      <a:defRPr sz="2400" kern="1200">
        <a:solidFill>
          <a:schemeClr val="tx1"/>
        </a:solidFill>
        <a:latin typeface="Times New Roman" pitchFamily="-65" charset="0"/>
        <a:ea typeface="+mn-ea"/>
        <a:cs typeface="+mn-cs"/>
      </a:defRPr>
    </a:lvl2pPr>
    <a:lvl3pPr marL="914400" algn="l" rtl="0" fontAlgn="base">
      <a:spcBef>
        <a:spcPct val="0"/>
      </a:spcBef>
      <a:spcAft>
        <a:spcPct val="0"/>
      </a:spcAft>
      <a:defRPr sz="2400" kern="1200">
        <a:solidFill>
          <a:schemeClr val="tx1"/>
        </a:solidFill>
        <a:latin typeface="Times New Roman" pitchFamily="-65" charset="0"/>
        <a:ea typeface="+mn-ea"/>
        <a:cs typeface="+mn-cs"/>
      </a:defRPr>
    </a:lvl3pPr>
    <a:lvl4pPr marL="1371600" algn="l" rtl="0" fontAlgn="base">
      <a:spcBef>
        <a:spcPct val="0"/>
      </a:spcBef>
      <a:spcAft>
        <a:spcPct val="0"/>
      </a:spcAft>
      <a:defRPr sz="2400" kern="1200">
        <a:solidFill>
          <a:schemeClr val="tx1"/>
        </a:solidFill>
        <a:latin typeface="Times New Roman" pitchFamily="-65" charset="0"/>
        <a:ea typeface="+mn-ea"/>
        <a:cs typeface="+mn-cs"/>
      </a:defRPr>
    </a:lvl4pPr>
    <a:lvl5pPr marL="1828800" algn="l" rtl="0" fontAlgn="base">
      <a:spcBef>
        <a:spcPct val="0"/>
      </a:spcBef>
      <a:spcAft>
        <a:spcPct val="0"/>
      </a:spcAft>
      <a:defRPr sz="2400" kern="1200">
        <a:solidFill>
          <a:schemeClr val="tx1"/>
        </a:solidFill>
        <a:latin typeface="Times New Roman" pitchFamily="-65" charset="0"/>
        <a:ea typeface="+mn-ea"/>
        <a:cs typeface="+mn-cs"/>
      </a:defRPr>
    </a:lvl5pPr>
    <a:lvl6pPr marL="2286000" algn="l" defTabSz="457200" rtl="0" eaLnBrk="1" latinLnBrk="0" hangingPunct="1">
      <a:defRPr sz="2400" kern="1200">
        <a:solidFill>
          <a:schemeClr val="tx1"/>
        </a:solidFill>
        <a:latin typeface="Times New Roman" pitchFamily="-65" charset="0"/>
        <a:ea typeface="+mn-ea"/>
        <a:cs typeface="+mn-cs"/>
      </a:defRPr>
    </a:lvl6pPr>
    <a:lvl7pPr marL="2743200" algn="l" defTabSz="457200" rtl="0" eaLnBrk="1" latinLnBrk="0" hangingPunct="1">
      <a:defRPr sz="2400" kern="1200">
        <a:solidFill>
          <a:schemeClr val="tx1"/>
        </a:solidFill>
        <a:latin typeface="Times New Roman" pitchFamily="-65" charset="0"/>
        <a:ea typeface="+mn-ea"/>
        <a:cs typeface="+mn-cs"/>
      </a:defRPr>
    </a:lvl7pPr>
    <a:lvl8pPr marL="3200400" algn="l" defTabSz="457200" rtl="0" eaLnBrk="1" latinLnBrk="0" hangingPunct="1">
      <a:defRPr sz="2400" kern="1200">
        <a:solidFill>
          <a:schemeClr val="tx1"/>
        </a:solidFill>
        <a:latin typeface="Times New Roman" pitchFamily="-65" charset="0"/>
        <a:ea typeface="+mn-ea"/>
        <a:cs typeface="+mn-cs"/>
      </a:defRPr>
    </a:lvl8pPr>
    <a:lvl9pPr marL="3657600" algn="l" defTabSz="457200" rtl="0" eaLnBrk="1" latinLnBrk="0" hangingPunct="1">
      <a:defRPr sz="2400" kern="1200">
        <a:solidFill>
          <a:schemeClr val="tx1"/>
        </a:solidFill>
        <a:latin typeface="Times New Roman" pitchFamily="-65"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000C0"/>
    <a:srgbClr val="990000"/>
    <a:srgbClr val="FF6600"/>
    <a:srgbClr val="008000"/>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showOutlineIcons="0">
    <p:restoredLeft sz="15620"/>
    <p:restoredTop sz="99142" autoAdjust="0"/>
  </p:normalViewPr>
  <p:slideViewPr>
    <p:cSldViewPr>
      <p:cViewPr>
        <p:scale>
          <a:sx n="110" d="100"/>
          <a:sy n="110" d="100"/>
        </p:scale>
        <p:origin x="-736" y="-560"/>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50" d="100"/>
        <a:sy n="50" d="100"/>
      </p:scale>
      <p:origin x="0" y="0"/>
    </p:cViewPr>
  </p:sorterViewPr>
  <p:notesViewPr>
    <p:cSldViewPr snapToObjects="1">
      <p:cViewPr varScale="1">
        <p:scale>
          <a:sx n="91" d="100"/>
          <a:sy n="91" d="100"/>
        </p:scale>
        <p:origin x="-2872" y="-11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35" Type="http://schemas.openxmlformats.org/officeDocument/2006/relationships/slide" Target="slides/slide33.xml"/><Relationship Id="rId31" Type="http://schemas.openxmlformats.org/officeDocument/2006/relationships/slide" Target="slides/slide29.xml"/><Relationship Id="rId34" Type="http://schemas.openxmlformats.org/officeDocument/2006/relationships/slide" Target="slides/slide32.xml"/><Relationship Id="rId39" Type="http://schemas.openxmlformats.org/officeDocument/2006/relationships/slide" Target="slides/slide37.xml"/><Relationship Id="rId40" Type="http://schemas.openxmlformats.org/officeDocument/2006/relationships/slide" Target="slides/slide38.xml"/><Relationship Id="rId7" Type="http://schemas.openxmlformats.org/officeDocument/2006/relationships/slide" Target="slides/slide5.xml"/><Relationship Id="rId36" Type="http://schemas.openxmlformats.org/officeDocument/2006/relationships/slide" Target="slides/slide34.xml"/><Relationship Id="rId43" Type="http://schemas.openxmlformats.org/officeDocument/2006/relationships/printerSettings" Target="printerSettings/printerSettings1.bin"/><Relationship Id="rId1" Type="http://schemas.openxmlformats.org/officeDocument/2006/relationships/slideMaster" Target="slideMasters/slideMaster1.xml"/><Relationship Id="rId24" Type="http://schemas.openxmlformats.org/officeDocument/2006/relationships/slide" Target="slides/slide22.xml"/><Relationship Id="rId25" Type="http://schemas.openxmlformats.org/officeDocument/2006/relationships/slide" Target="slides/slide23.xml"/><Relationship Id="rId47" Type="http://schemas.openxmlformats.org/officeDocument/2006/relationships/tableStyles" Target="tableStyles.xml"/><Relationship Id="rId8" Type="http://schemas.openxmlformats.org/officeDocument/2006/relationships/slide" Target="slides/slide6.xml"/><Relationship Id="rId13" Type="http://schemas.openxmlformats.org/officeDocument/2006/relationships/slide" Target="slides/slide11.xml"/><Relationship Id="rId10" Type="http://schemas.openxmlformats.org/officeDocument/2006/relationships/slide" Target="slides/slide8.xml"/><Relationship Id="rId32" Type="http://schemas.openxmlformats.org/officeDocument/2006/relationships/slide" Target="slides/slide30.xml"/><Relationship Id="rId37" Type="http://schemas.openxmlformats.org/officeDocument/2006/relationships/slide" Target="slides/slide35.xml"/><Relationship Id="rId12" Type="http://schemas.openxmlformats.org/officeDocument/2006/relationships/slide" Target="slides/slide10.xml"/><Relationship Id="rId17" Type="http://schemas.openxmlformats.org/officeDocument/2006/relationships/slide" Target="slides/slide15.xml"/><Relationship Id="rId9" Type="http://schemas.openxmlformats.org/officeDocument/2006/relationships/slide" Target="slides/slide7.xml"/><Relationship Id="rId18" Type="http://schemas.openxmlformats.org/officeDocument/2006/relationships/slide" Target="slides/slide16.xml"/><Relationship Id="rId3" Type="http://schemas.openxmlformats.org/officeDocument/2006/relationships/slide" Target="slides/slide1.xml"/><Relationship Id="rId27" Type="http://schemas.openxmlformats.org/officeDocument/2006/relationships/slide" Target="slides/slide25.xml"/><Relationship Id="rId14" Type="http://schemas.openxmlformats.org/officeDocument/2006/relationships/slide" Target="slides/slide12.xml"/><Relationship Id="rId23" Type="http://schemas.openxmlformats.org/officeDocument/2006/relationships/slide" Target="slides/slide21.xml"/><Relationship Id="rId4" Type="http://schemas.openxmlformats.org/officeDocument/2006/relationships/slide" Target="slides/slide2.xml"/><Relationship Id="rId28" Type="http://schemas.openxmlformats.org/officeDocument/2006/relationships/slide" Target="slides/slide26.xml"/><Relationship Id="rId45" Type="http://schemas.openxmlformats.org/officeDocument/2006/relationships/viewProps" Target="viewProps.xml"/><Relationship Id="rId26" Type="http://schemas.openxmlformats.org/officeDocument/2006/relationships/slide" Target="slides/slide24.xml"/><Relationship Id="rId30" Type="http://schemas.openxmlformats.org/officeDocument/2006/relationships/slide" Target="slides/slide28.xml"/><Relationship Id="rId11" Type="http://schemas.openxmlformats.org/officeDocument/2006/relationships/slide" Target="slides/slide9.xml"/><Relationship Id="rId42" Type="http://schemas.openxmlformats.org/officeDocument/2006/relationships/handoutMaster" Target="handoutMasters/handoutMaster1.xml"/><Relationship Id="rId29" Type="http://schemas.openxmlformats.org/officeDocument/2006/relationships/slide" Target="slides/slide27.xml"/><Relationship Id="rId6" Type="http://schemas.openxmlformats.org/officeDocument/2006/relationships/slide" Target="slides/slide4.xml"/><Relationship Id="rId16" Type="http://schemas.openxmlformats.org/officeDocument/2006/relationships/slide" Target="slides/slide14.xml"/><Relationship Id="rId33" Type="http://schemas.openxmlformats.org/officeDocument/2006/relationships/slide" Target="slides/slide31.xml"/><Relationship Id="rId44" Type="http://schemas.openxmlformats.org/officeDocument/2006/relationships/presProps" Target="presProps.xml"/><Relationship Id="rId4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19" Type="http://schemas.openxmlformats.org/officeDocument/2006/relationships/slide" Target="slides/slide17.xml"/><Relationship Id="rId38" Type="http://schemas.openxmlformats.org/officeDocument/2006/relationships/slide" Target="slides/slide36.xml"/><Relationship Id="rId20" Type="http://schemas.openxmlformats.org/officeDocument/2006/relationships/slide" Target="slides/slide18.xml"/><Relationship Id="rId22" Type="http://schemas.openxmlformats.org/officeDocument/2006/relationships/slide" Target="slides/slide20.xml"/><Relationship Id="rId21" Type="http://schemas.openxmlformats.org/officeDocument/2006/relationships/slide" Target="slides/slide19.xml"/><Relationship Id="rId2" Type="http://schemas.openxmlformats.org/officeDocument/2006/relationships/slideMaster" Target="slideMasters/slideMaster2.xml"/></Relationships>
</file>

<file path=ppt/_rels/viewProps.xml.rels><?xml version="1.0" encoding="UTF-8" standalone="yes"?>
<Relationships xmlns="http://schemas.openxmlformats.org/package/2006/relationships"><Relationship Id="rId1"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D9F8DA-42EB-BE42-B2CB-D04C814EDCD8}" type="datetimeFigureOut">
              <a:rPr lang="en-US" smtClean="0"/>
              <a:pPr/>
              <a:t>6/2/09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D163BA-7DF8-FA44-B4D8-50473857B377}" type="slidenum">
              <a:rPr lang="en-US" smtClean="0"/>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08" charset="0"/>
              </a:defRPr>
            </a:lvl1pPr>
          </a:lstStyle>
          <a:p>
            <a:pPr>
              <a:defRPr/>
            </a:pPr>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0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08" charset="0"/>
              </a:defRPr>
            </a:lvl1pPr>
          </a:lstStyle>
          <a:p>
            <a:pPr>
              <a:defRPr/>
            </a:pPr>
            <a:endParaRPr lang="en-US"/>
          </a:p>
        </p:txBody>
      </p:sp>
      <p:sp>
        <p:nvSpPr>
          <p:cNvPr id="6151" name="Rectangle 7"/>
          <p:cNvSpPr>
            <a:spLocks noGrp="1" noChangeArrowheads="1"/>
          </p:cNvSpPr>
          <p:nvPr>
            <p:ph type="sldNum" sz="quarter" idx="5"/>
          </p:nvPr>
        </p:nvSpPr>
        <p:spPr bwMode="auto">
          <a:xfrm>
            <a:off x="6400799" y="8685213"/>
            <a:ext cx="4556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ahoma"/>
              </a:defRPr>
            </a:lvl1pPr>
          </a:lstStyle>
          <a:p>
            <a:pPr>
              <a:defRPr/>
            </a:pPr>
            <a:fld id="{0B4C1450-FDCE-AE4C-96A0-F317EE1926E1}"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08" charset="0"/>
        <a:ea typeface="ＭＳ Ｐゴシック" pitchFamily="-65" charset="-128"/>
        <a:cs typeface="ＭＳ Ｐゴシック" pitchFamily="-65" charset="-128"/>
      </a:defRPr>
    </a:lvl1pPr>
    <a:lvl2pPr marL="457200" algn="l" rtl="0" eaLnBrk="0" fontAlgn="base" hangingPunct="0">
      <a:spcBef>
        <a:spcPct val="30000"/>
      </a:spcBef>
      <a:spcAft>
        <a:spcPct val="0"/>
      </a:spcAft>
      <a:defRPr sz="1200" kern="1200">
        <a:solidFill>
          <a:schemeClr val="tx1"/>
        </a:solidFill>
        <a:latin typeface="Times New Roman" pitchFamily="-108" charset="0"/>
        <a:ea typeface="ＭＳ Ｐゴシック" pitchFamily="-108"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08" charset="0"/>
        <a:ea typeface="ＭＳ Ｐゴシック" pitchFamily="-108"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08" charset="0"/>
        <a:ea typeface="ＭＳ Ｐゴシック" pitchFamily="-108"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08" charset="0"/>
        <a:ea typeface="ＭＳ Ｐゴシック" pitchFamily="-108"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5089937D-CD61-6649-8F2B-3E420E20C943}" type="slidenum">
              <a:rPr lang="en-US">
                <a:latin typeface="Times New Roman" pitchFamily="-65" charset="0"/>
              </a:rPr>
              <a:pPr/>
              <a:t>2</a:t>
            </a:fld>
            <a:endParaRPr lang="en-US">
              <a:latin typeface="Times New Roman" pitchFamily="-65" charset="0"/>
            </a:endParaRPr>
          </a:p>
        </p:txBody>
      </p:sp>
      <p:sp>
        <p:nvSpPr>
          <p:cNvPr id="18435" name="Rectangle 2"/>
          <p:cNvSpPr>
            <a:spLocks noGrp="1" noRot="1" noChangeAspect="1" noChangeArrowheads="1" noTextEdit="1"/>
          </p:cNvSpPr>
          <p:nvPr>
            <p:ph type="sldImg"/>
          </p:nvPr>
        </p:nvSpPr>
        <p:spPr>
          <a:xfrm>
            <a:off x="1144588" y="685800"/>
            <a:ext cx="4572000" cy="3429000"/>
          </a:xfrm>
          <a:ln/>
        </p:spPr>
      </p:sp>
      <p:sp>
        <p:nvSpPr>
          <p:cNvPr id="18436" name="Rectangle 3"/>
          <p:cNvSpPr>
            <a:spLocks noGrp="1" noChangeArrowheads="1"/>
          </p:cNvSpPr>
          <p:nvPr>
            <p:ph type="body" idx="1"/>
          </p:nvPr>
        </p:nvSpPr>
        <p:spPr>
          <a:noFill/>
          <a:ln/>
        </p:spPr>
        <p:txBody>
          <a:bodyPr/>
          <a:lstStyle/>
          <a:p>
            <a:endParaRPr lang="en-US">
              <a:latin typeface="Times New Roman" pitchFamily="-65"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w="9525"/>
        </p:spPr>
        <p:txBody>
          <a:bodyPr/>
          <a:lstStyle/>
          <a:p>
            <a:pPr eaLnBrk="1" hangingPunct="1"/>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w="9525"/>
        </p:spPr>
        <p:txBody>
          <a:bodyPr/>
          <a:lstStyle/>
          <a:p>
            <a:pPr eaLnBrk="1" hangingPunct="1"/>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w="9525"/>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641A747-603A-494A-BF63-B7D38DC44A7B}" type="slidenum">
              <a:rPr lang="en-US">
                <a:latin typeface="Times New Roman" pitchFamily="-65" charset="0"/>
              </a:rPr>
              <a:pPr/>
              <a:t>4</a:t>
            </a:fld>
            <a:endParaRPr lang="en-US">
              <a:latin typeface="Times New Roman" pitchFamily="-65" charset="0"/>
            </a:endParaRPr>
          </a:p>
        </p:txBody>
      </p:sp>
      <p:sp>
        <p:nvSpPr>
          <p:cNvPr id="21507" name="Rectangle 2"/>
          <p:cNvSpPr>
            <a:spLocks noGrp="1" noRot="1" noChangeAspect="1" noChangeArrowheads="1" noTextEdit="1"/>
          </p:cNvSpPr>
          <p:nvPr>
            <p:ph type="sldImg"/>
          </p:nvPr>
        </p:nvSpPr>
        <p:spPr>
          <a:xfrm>
            <a:off x="1143000" y="685800"/>
            <a:ext cx="4573588" cy="3430588"/>
          </a:xfrm>
          <a:ln/>
        </p:spPr>
      </p:sp>
      <p:sp>
        <p:nvSpPr>
          <p:cNvPr id="21508" name="Rectangle 3"/>
          <p:cNvSpPr>
            <a:spLocks noGrp="1" noChangeArrowheads="1"/>
          </p:cNvSpPr>
          <p:nvPr>
            <p:ph type="body" idx="1"/>
          </p:nvPr>
        </p:nvSpPr>
        <p:spPr>
          <a:noFill/>
          <a:ln/>
        </p:spPr>
        <p:txBody>
          <a:bodyPr/>
          <a:lstStyle/>
          <a:p>
            <a:endParaRPr lang="en-US">
              <a:latin typeface="Times New Roman" pitchFamily="-65"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0F084114-4797-BA4D-B4EB-9F5F88B0FD95}" type="slidenum">
              <a:rPr lang="en-US">
                <a:latin typeface="Times New Roman" pitchFamily="-65" charset="0"/>
              </a:rPr>
              <a:pPr/>
              <a:t>5</a:t>
            </a:fld>
            <a:endParaRPr lang="en-US">
              <a:latin typeface="Times New Roman" pitchFamily="-65" charset="0"/>
            </a:endParaRPr>
          </a:p>
        </p:txBody>
      </p:sp>
      <p:sp>
        <p:nvSpPr>
          <p:cNvPr id="23555" name="Rectangle 2"/>
          <p:cNvSpPr>
            <a:spLocks noGrp="1" noRot="1" noChangeAspect="1" noChangeArrowheads="1" noTextEdit="1"/>
          </p:cNvSpPr>
          <p:nvPr>
            <p:ph type="sldImg"/>
          </p:nvPr>
        </p:nvSpPr>
        <p:spPr>
          <a:xfrm>
            <a:off x="1143000" y="685800"/>
            <a:ext cx="4573588" cy="3430588"/>
          </a:xfrm>
          <a:ln/>
        </p:spPr>
      </p:sp>
      <p:sp>
        <p:nvSpPr>
          <p:cNvPr id="23556" name="Rectangle 3"/>
          <p:cNvSpPr>
            <a:spLocks noGrp="1" noChangeArrowheads="1"/>
          </p:cNvSpPr>
          <p:nvPr>
            <p:ph type="body" idx="1"/>
          </p:nvPr>
        </p:nvSpPr>
        <p:spPr>
          <a:noFill/>
          <a:ln/>
        </p:spPr>
        <p:txBody>
          <a:bodyPr/>
          <a:lstStyle/>
          <a:p>
            <a:endParaRPr lang="en-US">
              <a:latin typeface="Times New Roman" pitchFamily="-65"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B106B1B2-6C3F-7348-9E14-9B7417D317B0}" type="slidenum">
              <a:rPr lang="en-US">
                <a:latin typeface="Times New Roman" pitchFamily="-65" charset="0"/>
              </a:rPr>
              <a:pPr/>
              <a:t>6</a:t>
            </a:fld>
            <a:endParaRPr lang="en-US">
              <a:latin typeface="Times New Roman" pitchFamily="-65" charset="0"/>
            </a:endParaRPr>
          </a:p>
        </p:txBody>
      </p:sp>
      <p:sp>
        <p:nvSpPr>
          <p:cNvPr id="27651" name="Rectangle 2"/>
          <p:cNvSpPr>
            <a:spLocks noGrp="1" noRot="1" noChangeAspect="1" noChangeArrowheads="1" noTextEdit="1"/>
          </p:cNvSpPr>
          <p:nvPr>
            <p:ph type="sldImg"/>
          </p:nvPr>
        </p:nvSpPr>
        <p:spPr>
          <a:xfrm>
            <a:off x="1144588" y="684213"/>
            <a:ext cx="4572000" cy="3429000"/>
          </a:xfrm>
          <a:ln/>
        </p:spPr>
      </p:sp>
      <p:sp>
        <p:nvSpPr>
          <p:cNvPr id="27652" name="Rectangle 3"/>
          <p:cNvSpPr>
            <a:spLocks noGrp="1" noChangeArrowheads="1"/>
          </p:cNvSpPr>
          <p:nvPr>
            <p:ph type="body" idx="1"/>
          </p:nvPr>
        </p:nvSpPr>
        <p:spPr>
          <a:xfrm>
            <a:off x="685800" y="4343400"/>
            <a:ext cx="5486400" cy="4116388"/>
          </a:xfrm>
          <a:noFill/>
          <a:ln/>
        </p:spPr>
        <p:txBody>
          <a:bodyPr/>
          <a:lstStyle/>
          <a:p>
            <a:endParaRPr lang="en-US">
              <a:latin typeface="Times New Roman" pitchFamily="-65"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w="9525"/>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B5843BF4-F584-A848-AC48-2BD947C680F6}" type="slidenum">
              <a:rPr lang="en-US">
                <a:latin typeface="Times New Roman" pitchFamily="-65" charset="0"/>
              </a:rPr>
              <a:pPr/>
              <a:t>23</a:t>
            </a:fld>
            <a:endParaRPr lang="en-US">
              <a:latin typeface="Times New Roman" pitchFamily="-65" charset="0"/>
            </a:endParaRPr>
          </a:p>
        </p:txBody>
      </p:sp>
      <p:sp>
        <p:nvSpPr>
          <p:cNvPr id="25603" name="Rectangle 2"/>
          <p:cNvSpPr>
            <a:spLocks noGrp="1" noRot="1" noChangeAspect="1" noChangeArrowheads="1" noTextEdit="1"/>
          </p:cNvSpPr>
          <p:nvPr>
            <p:ph type="sldImg"/>
          </p:nvPr>
        </p:nvSpPr>
        <p:spPr>
          <a:xfrm>
            <a:off x="1143000" y="685800"/>
            <a:ext cx="4573588" cy="3430588"/>
          </a:xfrm>
          <a:ln/>
        </p:spPr>
      </p:sp>
      <p:sp>
        <p:nvSpPr>
          <p:cNvPr id="25604" name="Rectangle 3"/>
          <p:cNvSpPr>
            <a:spLocks noGrp="1" noChangeArrowheads="1"/>
          </p:cNvSpPr>
          <p:nvPr>
            <p:ph type="body" idx="1"/>
          </p:nvPr>
        </p:nvSpPr>
        <p:spPr>
          <a:noFill/>
          <a:ln/>
        </p:spPr>
        <p:txBody>
          <a:bodyPr/>
          <a:lstStyle/>
          <a:p>
            <a:endParaRPr lang="en-US">
              <a:latin typeface="Times New Roman" pitchFamily="-65"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p:spPr>
        <p:txBody>
          <a:bodyPr/>
          <a:lstStyle/>
          <a:p>
            <a:pPr eaLnBrk="1" hangingPunct="1"/>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w="9525"/>
        </p:spPr>
        <p:txBody>
          <a:bodyPr/>
          <a:lstStyle/>
          <a:p>
            <a:pPr eaLnBrk="1" hangingPunct="1"/>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p:spPr>
        <p:txBody>
          <a:bodyPr/>
          <a:lstStyle/>
          <a:p>
            <a:pPr eaLnBrk="1" hangingPunct="1"/>
            <a:endParaRPr lang="en-US">
              <a:latin typeface="Arial Unicode MS" pitchFamily="-65" charset="0"/>
              <a:ea typeface="ＭＳ Ｐゴシック" pitchFamily="-65" charset="-128"/>
              <a:cs typeface="ＭＳ Ｐゴシック" pitchFamily="-65"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2.vml"/><Relationship Id="rId2" Type="http://schemas.openxmlformats.org/officeDocument/2006/relationships/slideMaster" Target="../slideMasters/slideMaster1.xml"/><Relationship Id="rId3" Type="http://schemas.openxmlformats.org/officeDocument/2006/relationships/oleObject" Target="../embeddings/Microsoft_Word_97_-_2004_Document2.doc"/></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11.vml"/><Relationship Id="rId2" Type="http://schemas.openxmlformats.org/officeDocument/2006/relationships/slideMaster" Target="../slideMasters/slideMaster1.xml"/><Relationship Id="rId3" Type="http://schemas.openxmlformats.org/officeDocument/2006/relationships/oleObject" Target="../embeddings/Microsoft_Word_97_-_2004_Document11.doc"/></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12.vml"/><Relationship Id="rId2" Type="http://schemas.openxmlformats.org/officeDocument/2006/relationships/slideMaster" Target="../slideMasters/slideMaster1.xml"/><Relationship Id="rId3" Type="http://schemas.openxmlformats.org/officeDocument/2006/relationships/oleObject" Target="../embeddings/Microsoft_Word_97_-_2004_Document12.doc"/></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13.vml"/><Relationship Id="rId2" Type="http://schemas.openxmlformats.org/officeDocument/2006/relationships/slideMaster" Target="../slideMasters/slideMaster1.xml"/><Relationship Id="rId3" Type="http://schemas.openxmlformats.org/officeDocument/2006/relationships/oleObject" Target="../embeddings/Microsoft_Word_97_-_2004_Document13.doc"/></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14.vml"/><Relationship Id="rId2" Type="http://schemas.openxmlformats.org/officeDocument/2006/relationships/slideMaster" Target="../slideMasters/slideMaster1.xml"/><Relationship Id="rId3" Type="http://schemas.openxmlformats.org/officeDocument/2006/relationships/oleObject" Target="../embeddings/Microsoft_Word_97_-_2004_Document14.doc"/></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3.vml"/><Relationship Id="rId2" Type="http://schemas.openxmlformats.org/officeDocument/2006/relationships/slideMaster" Target="../slideMasters/slideMaster1.xml"/><Relationship Id="rId3" Type="http://schemas.openxmlformats.org/officeDocument/2006/relationships/oleObject" Target="../embeddings/Microsoft_Word_97_-_2004_Document3.doc"/></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4.vml"/><Relationship Id="rId2" Type="http://schemas.openxmlformats.org/officeDocument/2006/relationships/slideMaster" Target="../slideMasters/slideMaster1.xml"/><Relationship Id="rId3" Type="http://schemas.openxmlformats.org/officeDocument/2006/relationships/oleObject" Target="../embeddings/Microsoft_Word_97_-_2004_Document4.doc"/></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5.vml"/><Relationship Id="rId2" Type="http://schemas.openxmlformats.org/officeDocument/2006/relationships/slideMaster" Target="../slideMasters/slideMaster1.xml"/><Relationship Id="rId3" Type="http://schemas.openxmlformats.org/officeDocument/2006/relationships/oleObject" Target="../embeddings/Microsoft_Word_97_-_2004_Document5.doc"/></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6.vml"/><Relationship Id="rId2" Type="http://schemas.openxmlformats.org/officeDocument/2006/relationships/slideMaster" Target="../slideMasters/slideMaster1.xml"/><Relationship Id="rId3" Type="http://schemas.openxmlformats.org/officeDocument/2006/relationships/oleObject" Target="../embeddings/Microsoft_Word_97_-_2004_Document6.doc"/></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7.vml"/><Relationship Id="rId2" Type="http://schemas.openxmlformats.org/officeDocument/2006/relationships/slideMaster" Target="../slideMasters/slideMaster1.xml"/><Relationship Id="rId3" Type="http://schemas.openxmlformats.org/officeDocument/2006/relationships/oleObject" Target="../embeddings/Microsoft_Word_97_-_2004_Document7.doc"/></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8.vml"/><Relationship Id="rId2" Type="http://schemas.openxmlformats.org/officeDocument/2006/relationships/slideMaster" Target="../slideMasters/slideMaster1.xml"/><Relationship Id="rId3" Type="http://schemas.openxmlformats.org/officeDocument/2006/relationships/oleObject" Target="../embeddings/Microsoft_Word_97_-_2004_Document8.doc"/></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9.vml"/><Relationship Id="rId2" Type="http://schemas.openxmlformats.org/officeDocument/2006/relationships/slideMaster" Target="../slideMasters/slideMaster1.xml"/><Relationship Id="rId3" Type="http://schemas.openxmlformats.org/officeDocument/2006/relationships/oleObject" Target="../embeddings/Microsoft_Word_97_-_2004_Document9.doc"/></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2.wmf"/><Relationship Id="rId1" Type="http://schemas.openxmlformats.org/officeDocument/2006/relationships/vmlDrawing" Target="../drawings/vmlDrawing10.vml"/><Relationship Id="rId2" Type="http://schemas.openxmlformats.org/officeDocument/2006/relationships/slideMaster" Target="../slideMasters/slideMaster1.xml"/><Relationship Id="rId3" Type="http://schemas.openxmlformats.org/officeDocument/2006/relationships/oleObject" Target="../embeddings/Microsoft_Word_97_-_2004_Document10.doc"/></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0" y="6553200"/>
          <a:ext cx="820873" cy="304800"/>
        </p:xfrm>
        <a:graphic>
          <a:graphicData uri="http://schemas.openxmlformats.org/presentationml/2006/ole">
            <p:oleObj spid="_x0000_s59394" name="Document" r:id="rId3" imgW="7315200" imgH="2717800" progId="Word.Document.8">
              <p:embed/>
            </p:oleObj>
          </a:graphicData>
        </a:graphic>
      </p:graphicFrame>
      <p:pic>
        <p:nvPicPr>
          <p:cNvPr id="6" name="Picture 9"/>
          <p:cNvPicPr>
            <a:picLocks noChangeAspect="1" noChangeArrowheads="1"/>
          </p:cNvPicPr>
          <p:nvPr userDrawn="1"/>
        </p:nvPicPr>
        <p:blipFill>
          <a:blip r:embed="rId4"/>
          <a:srcRect/>
          <a:stretch>
            <a:fillRect/>
          </a:stretch>
        </p:blipFill>
        <p:spPr bwMode="auto">
          <a:xfrm>
            <a:off x="914400" y="6553800"/>
            <a:ext cx="914400" cy="304200"/>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sz="2800">
                <a:solidFill>
                  <a:srgbClr val="000090"/>
                </a:solidFill>
                <a:latin typeface="Tahoma"/>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90"/>
                </a:solidFill>
                <a:latin typeface="Tahom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8" name="Rectangle 5"/>
          <p:cNvSpPr txBox="1">
            <a:spLocks noChangeArrowheads="1"/>
          </p:cNvSpPr>
          <p:nvPr userDrawn="1"/>
        </p:nvSpPr>
        <p:spPr bwMode="auto">
          <a:xfrm>
            <a:off x="22860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
        <p:nvSpPr>
          <p:cNvPr id="9"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aphicFrame>
        <p:nvGraphicFramePr>
          <p:cNvPr id="8" name="Object 7"/>
          <p:cNvGraphicFramePr>
            <a:graphicFrameLocks noChangeAspect="1"/>
          </p:cNvGraphicFramePr>
          <p:nvPr userDrawn="1"/>
        </p:nvGraphicFramePr>
        <p:xfrm>
          <a:off x="0" y="6553200"/>
          <a:ext cx="820873" cy="304800"/>
        </p:xfrm>
        <a:graphic>
          <a:graphicData uri="http://schemas.openxmlformats.org/presentationml/2006/ole">
            <p:oleObj spid="_x0000_s68613" name="Document" r:id="rId3" imgW="7315200" imgH="2717800" progId="Word.Document.8">
              <p:embed/>
            </p:oleObj>
          </a:graphicData>
        </a:graphic>
      </p:graphicFrame>
      <p:pic>
        <p:nvPicPr>
          <p:cNvPr id="9"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10" name="Footer Placeholder 2"/>
          <p:cNvSpPr>
            <a:spLocks noGrp="1"/>
          </p:cNvSpPr>
          <p:nvPr>
            <p:ph type="ftr" sz="quarter" idx="10"/>
          </p:nvPr>
        </p:nvSpPr>
        <p:spPr>
          <a:xfrm>
            <a:off x="2133600" y="6553200"/>
            <a:ext cx="5029200" cy="304800"/>
          </a:xfrm>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11" name="TextBox 10"/>
          <p:cNvSpPr txBox="1"/>
          <p:nvPr userDrawn="1"/>
        </p:nvSpPr>
        <p:spPr>
          <a:xfrm>
            <a:off x="8805446" y="6553200"/>
            <a:ext cx="338554" cy="276999"/>
          </a:xfrm>
          <a:prstGeom prst="rect">
            <a:avLst/>
          </a:prstGeom>
          <a:noFill/>
        </p:spPr>
        <p:txBody>
          <a:bodyPr wrap="square" rtlCol="0">
            <a:spAutoFit/>
          </a:bodyPr>
          <a:lstStyle/>
          <a:p>
            <a:r>
              <a:rPr lang="en-US" sz="1200" dirty="0" smtClean="0">
                <a:solidFill>
                  <a:srgbClr val="000090"/>
                </a:solidFill>
              </a:rPr>
              <a:t>#</a:t>
            </a:r>
            <a:endParaRPr lang="en-US" sz="1200" dirty="0">
              <a:solidFill>
                <a:srgbClr val="000090"/>
              </a:solidFill>
            </a:endParaRP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52400"/>
            <a:ext cx="19431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52400"/>
            <a:ext cx="56769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aphicFrame>
        <p:nvGraphicFramePr>
          <p:cNvPr id="8" name="Object 7"/>
          <p:cNvGraphicFramePr>
            <a:graphicFrameLocks noChangeAspect="1"/>
          </p:cNvGraphicFramePr>
          <p:nvPr userDrawn="1"/>
        </p:nvGraphicFramePr>
        <p:xfrm>
          <a:off x="0" y="6553200"/>
          <a:ext cx="820873" cy="304800"/>
        </p:xfrm>
        <a:graphic>
          <a:graphicData uri="http://schemas.openxmlformats.org/presentationml/2006/ole">
            <p:oleObj spid="_x0000_s69637" name="Document" r:id="rId3" imgW="7315200" imgH="2717800" progId="Word.Document.8">
              <p:embed/>
            </p:oleObj>
          </a:graphicData>
        </a:graphic>
      </p:graphicFrame>
      <p:pic>
        <p:nvPicPr>
          <p:cNvPr id="9"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10" name="Footer Placeholder 2"/>
          <p:cNvSpPr>
            <a:spLocks noGrp="1"/>
          </p:cNvSpPr>
          <p:nvPr>
            <p:ph type="ftr" sz="quarter" idx="10"/>
          </p:nvPr>
        </p:nvSpPr>
        <p:spPr>
          <a:xfrm>
            <a:off x="2133600" y="6553200"/>
            <a:ext cx="5029200" cy="304800"/>
          </a:xfrm>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11" name="TextBox 10"/>
          <p:cNvSpPr txBox="1"/>
          <p:nvPr userDrawn="1"/>
        </p:nvSpPr>
        <p:spPr>
          <a:xfrm>
            <a:off x="8805446" y="6553200"/>
            <a:ext cx="338554" cy="276999"/>
          </a:xfrm>
          <a:prstGeom prst="rect">
            <a:avLst/>
          </a:prstGeom>
          <a:noFill/>
        </p:spPr>
        <p:txBody>
          <a:bodyPr wrap="square" rtlCol="0">
            <a:spAutoFit/>
          </a:bodyPr>
          <a:lstStyle/>
          <a:p>
            <a:r>
              <a:rPr lang="en-US" sz="1200" dirty="0" smtClean="0">
                <a:solidFill>
                  <a:srgbClr val="000090"/>
                </a:solidFill>
              </a:rPr>
              <a:t>#</a:t>
            </a:r>
            <a:endParaRPr lang="en-US" sz="1200" dirty="0">
              <a:solidFill>
                <a:srgbClr val="000090"/>
              </a:solidFill>
            </a:endParaRP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696200" cy="762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smtClean="0"/>
          </a:p>
        </p:txBody>
      </p:sp>
      <p:graphicFrame>
        <p:nvGraphicFramePr>
          <p:cNvPr id="8" name="Object 7"/>
          <p:cNvGraphicFramePr>
            <a:graphicFrameLocks noChangeAspect="1"/>
          </p:cNvGraphicFramePr>
          <p:nvPr userDrawn="1"/>
        </p:nvGraphicFramePr>
        <p:xfrm>
          <a:off x="0" y="6553200"/>
          <a:ext cx="820873" cy="304800"/>
        </p:xfrm>
        <a:graphic>
          <a:graphicData uri="http://schemas.openxmlformats.org/presentationml/2006/ole">
            <p:oleObj spid="_x0000_s70661" name="Document" r:id="rId3" imgW="7315200" imgH="2717800" progId="Word.Document.8">
              <p:embed/>
            </p:oleObj>
          </a:graphicData>
        </a:graphic>
      </p:graphicFrame>
      <p:pic>
        <p:nvPicPr>
          <p:cNvPr id="9"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10" name="Footer Placeholder 2"/>
          <p:cNvSpPr>
            <a:spLocks noGrp="1"/>
          </p:cNvSpPr>
          <p:nvPr>
            <p:ph type="ftr" sz="quarter" idx="10"/>
          </p:nvPr>
        </p:nvSpPr>
        <p:spPr>
          <a:xfrm>
            <a:off x="2133600" y="6553200"/>
            <a:ext cx="5029200" cy="304800"/>
          </a:xfrm>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12"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6962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aphicFrame>
        <p:nvGraphicFramePr>
          <p:cNvPr id="9" name="Object 8"/>
          <p:cNvGraphicFramePr>
            <a:graphicFrameLocks noChangeAspect="1"/>
          </p:cNvGraphicFramePr>
          <p:nvPr userDrawn="1"/>
        </p:nvGraphicFramePr>
        <p:xfrm>
          <a:off x="0" y="6553200"/>
          <a:ext cx="820873" cy="304800"/>
        </p:xfrm>
        <a:graphic>
          <a:graphicData uri="http://schemas.openxmlformats.org/presentationml/2006/ole">
            <p:oleObj spid="_x0000_s71685" name="Document" r:id="rId3" imgW="7315200" imgH="2717800" progId="Word.Document.8">
              <p:embed/>
            </p:oleObj>
          </a:graphicData>
        </a:graphic>
      </p:graphicFrame>
      <p:pic>
        <p:nvPicPr>
          <p:cNvPr id="10"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11" name="Footer Placeholder 2"/>
          <p:cNvSpPr>
            <a:spLocks noGrp="1"/>
          </p:cNvSpPr>
          <p:nvPr>
            <p:ph type="ftr" sz="quarter" idx="10"/>
          </p:nvPr>
        </p:nvSpPr>
        <p:spPr>
          <a:xfrm>
            <a:off x="2133600" y="6553200"/>
            <a:ext cx="5029200" cy="304800"/>
          </a:xfrm>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13"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0" y="6492875"/>
            <a:ext cx="2133600" cy="365125"/>
          </a:xfrm>
          <a:prstGeom prst="rect">
            <a:avLst/>
          </a:prstGeom>
        </p:spPr>
        <p:txBody>
          <a:bodyPr/>
          <a:lstStyle/>
          <a:p>
            <a:fld id="{503CE3E0-1089-384B-ACD9-BB874B41A2DF}" type="datetimeFigureOut">
              <a:rPr lang="en-US" smtClean="0"/>
              <a:pPr/>
              <a:t>6/2/09</a:t>
            </a:fld>
            <a:endParaRPr lang="en-US"/>
          </a:p>
        </p:txBody>
      </p:sp>
      <p:sp>
        <p:nvSpPr>
          <p:cNvPr id="6" name="Slide Number Placeholder 5"/>
          <p:cNvSpPr>
            <a:spLocks noGrp="1"/>
          </p:cNvSpPr>
          <p:nvPr>
            <p:ph type="sldNum" sz="quarter" idx="12"/>
          </p:nvPr>
        </p:nvSpPr>
        <p:spPr>
          <a:xfrm>
            <a:off x="8229600" y="6492875"/>
            <a:ext cx="914400" cy="365125"/>
          </a:xfrm>
          <a:prstGeom prst="rect">
            <a:avLst/>
          </a:prstGeom>
        </p:spPr>
        <p:txBody>
          <a:bodyPr/>
          <a:lstStyle/>
          <a:p>
            <a:fld id="{B8B95F46-C2A7-9D4E-80DA-18C5222F8B8F}" type="slidenum">
              <a:rPr lang="en-US" smtClean="0"/>
              <a:pPr/>
              <a:t>‹#›</a:t>
            </a:fld>
            <a:endParaRPr lang="en-US" dirty="0"/>
          </a:p>
        </p:txBody>
      </p:sp>
      <p:sp>
        <p:nvSpPr>
          <p:cNvPr id="7" name="Rectangle 5"/>
          <p:cNvSpPr txBox="1">
            <a:spLocks noChangeArrowheads="1"/>
          </p:cNvSpPr>
          <p:nvPr userDrawn="1"/>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0" y="6492875"/>
            <a:ext cx="2133600" cy="365125"/>
          </a:xfrm>
          <a:prstGeom prst="rect">
            <a:avLst/>
          </a:prstGeom>
        </p:spPr>
        <p:txBody>
          <a:bodyPr/>
          <a:lstStyle/>
          <a:p>
            <a:fld id="{503CE3E0-1089-384B-ACD9-BB874B41A2DF}" type="datetimeFigureOut">
              <a:rPr lang="en-US" smtClean="0"/>
              <a:pPr/>
              <a:t>6/2/09</a:t>
            </a:fld>
            <a:endParaRPr lang="en-US"/>
          </a:p>
        </p:txBody>
      </p:sp>
      <p:sp>
        <p:nvSpPr>
          <p:cNvPr id="6" name="Slide Number Placeholder 5"/>
          <p:cNvSpPr>
            <a:spLocks noGrp="1"/>
          </p:cNvSpPr>
          <p:nvPr>
            <p:ph type="sldNum" sz="quarter" idx="12"/>
          </p:nvPr>
        </p:nvSpPr>
        <p:spPr>
          <a:xfrm>
            <a:off x="8382000" y="6492875"/>
            <a:ext cx="762000" cy="365125"/>
          </a:xfrm>
          <a:prstGeom prst="rect">
            <a:avLst/>
          </a:prstGeom>
        </p:spPr>
        <p:txBody>
          <a:bodyPr/>
          <a:lstStyle/>
          <a:p>
            <a:fld id="{B8B95F46-C2A7-9D4E-80DA-18C5222F8B8F}" type="slidenum">
              <a:rPr lang="en-US" smtClean="0"/>
              <a:pPr/>
              <a:t>‹#›</a:t>
            </a:fld>
            <a:endParaRPr lang="en-US"/>
          </a:p>
        </p:txBody>
      </p:sp>
      <p:sp>
        <p:nvSpPr>
          <p:cNvPr id="7" name="Rectangle 5"/>
          <p:cNvSpPr txBox="1">
            <a:spLocks noChangeArrowheads="1"/>
          </p:cNvSpPr>
          <p:nvPr userDrawn="1"/>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0" y="6492875"/>
            <a:ext cx="2133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8610600" y="6492875"/>
            <a:ext cx="533400" cy="365125"/>
          </a:xfrm>
          <a:prstGeom prst="rect">
            <a:avLst/>
          </a:prstGeom>
        </p:spPr>
        <p:txBody>
          <a:bodyPr/>
          <a:lstStyle/>
          <a:p>
            <a:fld id="{B8B95F46-C2A7-9D4E-80DA-18C5222F8B8F}" type="slidenum">
              <a:rPr lang="en-US" smtClean="0"/>
              <a:pPr/>
              <a:t>‹#›</a:t>
            </a:fld>
            <a:endParaRPr lang="en-US"/>
          </a:p>
        </p:txBody>
      </p:sp>
      <p:sp>
        <p:nvSpPr>
          <p:cNvPr id="7" name="Rectangle 5"/>
          <p:cNvSpPr txBox="1">
            <a:spLocks noChangeArrowheads="1"/>
          </p:cNvSpPr>
          <p:nvPr userDrawn="1"/>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0" y="6553200"/>
            <a:ext cx="2133600" cy="3048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8077200" y="6553200"/>
            <a:ext cx="1066800" cy="304800"/>
          </a:xfrm>
          <a:prstGeom prst="rect">
            <a:avLst/>
          </a:prstGeom>
        </p:spPr>
        <p:txBody>
          <a:bodyPr/>
          <a:lstStyle/>
          <a:p>
            <a:fld id="{B8B95F46-C2A7-9D4E-80DA-18C5222F8B8F}" type="slidenum">
              <a:rPr lang="en-US" smtClean="0"/>
              <a:pPr/>
              <a:t>‹#›</a:t>
            </a:fld>
            <a:endParaRPr lang="en-US"/>
          </a:p>
        </p:txBody>
      </p:sp>
      <p:sp>
        <p:nvSpPr>
          <p:cNvPr id="8" name="Rectangle 5"/>
          <p:cNvSpPr>
            <a:spLocks noGrp="1" noChangeArrowheads="1"/>
          </p:cNvSpPr>
          <p:nvPr>
            <p:ph type="ftr" sz="quarter" idx="3"/>
          </p:nvPr>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0" y="6553200"/>
            <a:ext cx="2133600" cy="304800"/>
          </a:xfrm>
          <a:prstGeom prst="rect">
            <a:avLst/>
          </a:prstGeom>
        </p:spPr>
        <p:txBody>
          <a:bodyPr/>
          <a:lstStyle/>
          <a:p>
            <a:endParaRPr lang="en-US" dirty="0"/>
          </a:p>
        </p:txBody>
      </p:sp>
      <p:sp>
        <p:nvSpPr>
          <p:cNvPr id="9" name="Slide Number Placeholder 8"/>
          <p:cNvSpPr>
            <a:spLocks noGrp="1"/>
          </p:cNvSpPr>
          <p:nvPr>
            <p:ph type="sldNum" sz="quarter" idx="12"/>
          </p:nvPr>
        </p:nvSpPr>
        <p:spPr>
          <a:xfrm>
            <a:off x="8458200" y="6553200"/>
            <a:ext cx="685800" cy="304800"/>
          </a:xfrm>
          <a:prstGeom prst="rect">
            <a:avLst/>
          </a:prstGeom>
        </p:spPr>
        <p:txBody>
          <a:bodyPr/>
          <a:lstStyle/>
          <a:p>
            <a:fld id="{B8B95F46-C2A7-9D4E-80DA-18C5222F8B8F}" type="slidenum">
              <a:rPr lang="en-US" smtClean="0"/>
              <a:pPr/>
              <a:t>‹#›</a:t>
            </a:fld>
            <a:endParaRPr lang="en-US"/>
          </a:p>
        </p:txBody>
      </p:sp>
      <p:sp>
        <p:nvSpPr>
          <p:cNvPr id="10" name="Rectangle 5"/>
          <p:cNvSpPr txBox="1">
            <a:spLocks noChangeArrowheads="1"/>
          </p:cNvSpPr>
          <p:nvPr userDrawn="1"/>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0" y="6553200"/>
            <a:ext cx="2133600" cy="304800"/>
          </a:xfrm>
          <a:prstGeom prst="rect">
            <a:avLst/>
          </a:prstGeom>
        </p:spPr>
        <p:txBody>
          <a:bodyPr/>
          <a:lstStyle/>
          <a:p>
            <a:endParaRPr lang="en-US" dirty="0"/>
          </a:p>
        </p:txBody>
      </p:sp>
      <p:sp>
        <p:nvSpPr>
          <p:cNvPr id="5" name="Slide Number Placeholder 4"/>
          <p:cNvSpPr>
            <a:spLocks noGrp="1"/>
          </p:cNvSpPr>
          <p:nvPr>
            <p:ph type="sldNum" sz="quarter" idx="12"/>
          </p:nvPr>
        </p:nvSpPr>
        <p:spPr>
          <a:xfrm>
            <a:off x="8305800" y="6553200"/>
            <a:ext cx="838200" cy="304800"/>
          </a:xfrm>
          <a:prstGeom prst="rect">
            <a:avLst/>
          </a:prstGeom>
        </p:spPr>
        <p:txBody>
          <a:bodyPr/>
          <a:lstStyle/>
          <a:p>
            <a:fld id="{B8B95F46-C2A7-9D4E-80DA-18C5222F8B8F}" type="slidenum">
              <a:rPr lang="en-US" smtClean="0"/>
              <a:pPr/>
              <a:t>‹#›</a:t>
            </a:fld>
            <a:endParaRPr lang="en-US"/>
          </a:p>
        </p:txBody>
      </p:sp>
      <p:sp>
        <p:nvSpPr>
          <p:cNvPr id="6" name="Footer Placeholder 5"/>
          <p:cNvSpPr>
            <a:spLocks noGrp="1" noChangeArrowheads="1"/>
          </p:cNvSpPr>
          <p:nvPr>
            <p:ph type="ftr" sz="quarter" idx="3"/>
          </p:nvPr>
        </p:nvSpPr>
        <p:spPr bwMode="auto">
          <a:xfrm>
            <a:off x="22098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 preserve="1">
  <p:cSld name="Title and Content">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0" y="6553200"/>
          <a:ext cx="820873" cy="304800"/>
        </p:xfrm>
        <a:graphic>
          <a:graphicData uri="http://schemas.openxmlformats.org/presentationml/2006/ole">
            <p:oleObj spid="_x0000_s60418" name="Document" r:id="rId3" imgW="7315200" imgH="2717800" progId="Word.Document.8">
              <p:embed/>
            </p:oleObj>
          </a:graphicData>
        </a:graphic>
      </p:graphicFrame>
      <p:pic>
        <p:nvPicPr>
          <p:cNvPr id="6" name="Picture 9"/>
          <p:cNvPicPr>
            <a:picLocks noChangeAspect="1" noChangeArrowheads="1"/>
          </p:cNvPicPr>
          <p:nvPr userDrawn="1"/>
        </p:nvPicPr>
        <p:blipFill>
          <a:blip r:embed="rId4"/>
          <a:srcRect/>
          <a:stretch>
            <a:fillRect/>
          </a:stretch>
        </p:blipFill>
        <p:spPr bwMode="auto">
          <a:xfrm>
            <a:off x="990600" y="6553800"/>
            <a:ext cx="914400" cy="3042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5"/>
          <p:cNvSpPr txBox="1">
            <a:spLocks noChangeArrowheads="1"/>
          </p:cNvSpPr>
          <p:nvPr userDrawn="1"/>
        </p:nvSpPr>
        <p:spPr bwMode="auto">
          <a:xfrm>
            <a:off x="22098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
        <p:nvSpPr>
          <p:cNvPr id="9"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0" y="6553200"/>
            <a:ext cx="2133600" cy="304800"/>
          </a:xfrm>
          <a:prstGeom prst="rect">
            <a:avLst/>
          </a:prstGeom>
        </p:spPr>
        <p:txBody>
          <a:bodyPr/>
          <a:lstStyle/>
          <a:p>
            <a:endParaRPr lang="en-US" dirty="0"/>
          </a:p>
        </p:txBody>
      </p:sp>
      <p:sp>
        <p:nvSpPr>
          <p:cNvPr id="4" name="Slide Number Placeholder 3"/>
          <p:cNvSpPr>
            <a:spLocks noGrp="1"/>
          </p:cNvSpPr>
          <p:nvPr>
            <p:ph type="sldNum" sz="quarter" idx="12"/>
          </p:nvPr>
        </p:nvSpPr>
        <p:spPr>
          <a:xfrm>
            <a:off x="8305800" y="6553200"/>
            <a:ext cx="838200" cy="304800"/>
          </a:xfrm>
          <a:prstGeom prst="rect">
            <a:avLst/>
          </a:prstGeom>
        </p:spPr>
        <p:txBody>
          <a:bodyPr/>
          <a:lstStyle/>
          <a:p>
            <a:fld id="{B8B95F46-C2A7-9D4E-80DA-18C5222F8B8F}" type="slidenum">
              <a:rPr lang="en-US" smtClean="0"/>
              <a:pPr/>
              <a:t>‹#›</a:t>
            </a:fld>
            <a:endParaRPr lang="en-US"/>
          </a:p>
        </p:txBody>
      </p:sp>
      <p:sp>
        <p:nvSpPr>
          <p:cNvPr id="5" name="Rectangle 5"/>
          <p:cNvSpPr>
            <a:spLocks noGrp="1" noChangeArrowheads="1"/>
          </p:cNvSpPr>
          <p:nvPr>
            <p:ph type="ftr" sz="quarter" idx="3"/>
          </p:nvPr>
        </p:nvSpPr>
        <p:spPr bwMode="auto">
          <a:xfrm>
            <a:off x="2286000" y="6553200"/>
            <a:ext cx="4876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0" y="6553200"/>
            <a:ext cx="2133600" cy="3048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8305800" y="6553200"/>
            <a:ext cx="838200" cy="304800"/>
          </a:xfrm>
          <a:prstGeom prst="rect">
            <a:avLst/>
          </a:prstGeom>
        </p:spPr>
        <p:txBody>
          <a:bodyPr/>
          <a:lstStyle/>
          <a:p>
            <a:fld id="{B8B95F46-C2A7-9D4E-80DA-18C5222F8B8F}" type="slidenum">
              <a:rPr lang="en-US" smtClean="0"/>
              <a:pPr/>
              <a:t>‹#›</a:t>
            </a:fld>
            <a:endParaRPr lang="en-US"/>
          </a:p>
        </p:txBody>
      </p:sp>
      <p:sp>
        <p:nvSpPr>
          <p:cNvPr id="8" name="Rectangle 5"/>
          <p:cNvSpPr>
            <a:spLocks noGrp="1" noChangeArrowheads="1"/>
          </p:cNvSpPr>
          <p:nvPr>
            <p:ph type="ftr" sz="quarter" idx="3"/>
          </p:nvPr>
        </p:nvSpPr>
        <p:spPr bwMode="auto">
          <a:xfrm>
            <a:off x="2362200" y="6553200"/>
            <a:ext cx="4800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a:xfrm>
            <a:off x="8382000" y="6553200"/>
            <a:ext cx="762000" cy="304800"/>
          </a:xfrm>
          <a:prstGeom prst="rect">
            <a:avLst/>
          </a:prstGeom>
        </p:spPr>
        <p:txBody>
          <a:bodyPr/>
          <a:lstStyle/>
          <a:p>
            <a:fld id="{B8B95F46-C2A7-9D4E-80DA-18C5222F8B8F}" type="slidenum">
              <a:rPr lang="en-US" smtClean="0"/>
              <a:pPr/>
              <a:t>‹#›</a:t>
            </a:fld>
            <a:endParaRPr lang="en-US"/>
          </a:p>
        </p:txBody>
      </p:sp>
      <p:sp>
        <p:nvSpPr>
          <p:cNvPr id="8" name="Rectangle 5"/>
          <p:cNvSpPr>
            <a:spLocks noGrp="1" noChangeArrowheads="1"/>
          </p:cNvSpPr>
          <p:nvPr>
            <p:ph type="ftr" sz="quarter" idx="3"/>
          </p:nvPr>
        </p:nvSpPr>
        <p:spPr bwMode="auto">
          <a:xfrm>
            <a:off x="2362200" y="6553200"/>
            <a:ext cx="4800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382000" y="6553200"/>
            <a:ext cx="762000" cy="304800"/>
          </a:xfrm>
          <a:prstGeom prst="rect">
            <a:avLst/>
          </a:prstGeom>
        </p:spPr>
        <p:txBody>
          <a:bodyPr/>
          <a:lstStyle/>
          <a:p>
            <a:fld id="{B8B95F46-C2A7-9D4E-80DA-18C5222F8B8F}" type="slidenum">
              <a:rPr lang="en-US" smtClean="0"/>
              <a:pPr/>
              <a:t>‹#›</a:t>
            </a:fld>
            <a:endParaRPr lang="en-US"/>
          </a:p>
        </p:txBody>
      </p:sp>
      <p:sp>
        <p:nvSpPr>
          <p:cNvPr id="7" name="Rectangle 5"/>
          <p:cNvSpPr txBox="1">
            <a:spLocks noChangeArrowheads="1"/>
          </p:cNvSpPr>
          <p:nvPr userDrawn="1"/>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8077200" y="6553200"/>
            <a:ext cx="1066800" cy="304800"/>
          </a:xfrm>
          <a:prstGeom prst="rect">
            <a:avLst/>
          </a:prstGeom>
        </p:spPr>
        <p:txBody>
          <a:bodyPr/>
          <a:lstStyle/>
          <a:p>
            <a:fld id="{B8B95F46-C2A7-9D4E-80DA-18C5222F8B8F}" type="slidenum">
              <a:rPr lang="en-US" smtClean="0"/>
              <a:pPr/>
              <a:t>‹#›</a:t>
            </a:fld>
            <a:endParaRPr lang="en-US"/>
          </a:p>
        </p:txBody>
      </p:sp>
      <p:sp>
        <p:nvSpPr>
          <p:cNvPr id="7" name="Rectangle 5"/>
          <p:cNvSpPr txBox="1">
            <a:spLocks noChangeArrowheads="1"/>
          </p:cNvSpPr>
          <p:nvPr userDrawn="1"/>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rgbClr val="000090"/>
                </a:solidFill>
                <a:effectLst/>
                <a:uLnTx/>
                <a:uFillTx/>
                <a:latin typeface="Tahoma"/>
                <a:ea typeface="+mn-ea"/>
                <a:cs typeface="+mn-cs"/>
              </a:rPr>
              <a:t>2009 RHIC &amp; AGS Annual Users' Meeting June 1-5 2009</a:t>
            </a:r>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0" y="6553200"/>
          <a:ext cx="820872" cy="304800"/>
        </p:xfrm>
        <a:graphic>
          <a:graphicData uri="http://schemas.openxmlformats.org/presentationml/2006/ole">
            <p:oleObj spid="_x0000_s61442" name="Document" r:id="rId3" imgW="7315200" imgH="2717800" progId="Word.Document.8">
              <p:embed/>
            </p:oleObj>
          </a:graphicData>
        </a:graphic>
      </p:graphicFrame>
      <p:pic>
        <p:nvPicPr>
          <p:cNvPr id="6" name="Picture 9"/>
          <p:cNvPicPr>
            <a:picLocks noChangeAspect="1" noChangeArrowheads="1"/>
          </p:cNvPicPr>
          <p:nvPr userDrawn="1"/>
        </p:nvPicPr>
        <p:blipFill>
          <a:blip r:embed="rId4"/>
          <a:srcRect/>
          <a:stretch>
            <a:fillRect/>
          </a:stretch>
        </p:blipFill>
        <p:spPr bwMode="auto">
          <a:xfrm>
            <a:off x="914400" y="6553200"/>
            <a:ext cx="916204" cy="30480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32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685800" y="1295400"/>
            <a:ext cx="7772400" cy="1500187"/>
          </a:xfrm>
        </p:spPr>
        <p:txBody>
          <a:bodyPr anchor="b"/>
          <a:lstStyle>
            <a:lvl1pPr marL="0" indent="0">
              <a:buNone/>
              <a:defRPr sz="2800">
                <a:solidFill>
                  <a:srgbClr val="000090"/>
                </a:solidFill>
                <a:latin typeface="Tahoma"/>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7" name="Footer Placeholder 3"/>
          <p:cNvSpPr>
            <a:spLocks noGrp="1"/>
          </p:cNvSpPr>
          <p:nvPr>
            <p:ph type="ftr" sz="quarter" idx="10"/>
          </p:nvPr>
        </p:nvSpPr>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8"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Obj" preserve="1">
  <p:cSld name="Two Content">
    <p:spTree>
      <p:nvGrpSpPr>
        <p:cNvPr id="1" name=""/>
        <p:cNvGrpSpPr/>
        <p:nvPr/>
      </p:nvGrpSpPr>
      <p:grpSpPr>
        <a:xfrm>
          <a:off x="0" y="0"/>
          <a:ext cx="0" cy="0"/>
          <a:chOff x="0" y="0"/>
          <a:chExt cx="0" cy="0"/>
        </a:xfrm>
      </p:grpSpPr>
      <p:graphicFrame>
        <p:nvGraphicFramePr>
          <p:cNvPr id="5" name="Object 2"/>
          <p:cNvGraphicFramePr>
            <a:graphicFrameLocks noChangeAspect="1"/>
          </p:cNvGraphicFramePr>
          <p:nvPr/>
        </p:nvGraphicFramePr>
        <p:xfrm>
          <a:off x="0" y="6518472"/>
          <a:ext cx="914400" cy="339528"/>
        </p:xfrm>
        <a:graphic>
          <a:graphicData uri="http://schemas.openxmlformats.org/presentationml/2006/ole">
            <p:oleObj spid="_x0000_s62466" name="Document" r:id="rId3" imgW="7315200" imgH="2717800" progId="Word.Document.8">
              <p:embed/>
            </p:oleObj>
          </a:graphicData>
        </a:graphic>
      </p:graphicFrame>
      <p:pic>
        <p:nvPicPr>
          <p:cNvPr id="7" name="Picture 9"/>
          <p:cNvPicPr>
            <a:picLocks noChangeAspect="1" noChangeArrowheads="1"/>
          </p:cNvPicPr>
          <p:nvPr userDrawn="1"/>
        </p:nvPicPr>
        <p:blipFill>
          <a:blip r:embed="rId4"/>
          <a:srcRect/>
          <a:stretch>
            <a:fillRect/>
          </a:stretch>
        </p:blipFill>
        <p:spPr bwMode="auto">
          <a:xfrm>
            <a:off x="1066800" y="6524225"/>
            <a:ext cx="1003300" cy="333775"/>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4"/>
          <p:cNvSpPr>
            <a:spLocks noGrp="1"/>
          </p:cNvSpPr>
          <p:nvPr>
            <p:ph type="ftr" sz="quarter" idx="10"/>
          </p:nvPr>
        </p:nvSpPr>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9"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spTree>
      <p:nvGrpSpPr>
        <p:cNvPr id="1" name=""/>
        <p:cNvGrpSpPr/>
        <p:nvPr/>
      </p:nvGrpSpPr>
      <p:grpSpPr>
        <a:xfrm>
          <a:off x="0" y="0"/>
          <a:ext cx="0" cy="0"/>
          <a:chOff x="0" y="0"/>
          <a:chExt cx="0" cy="0"/>
        </a:xfrm>
      </p:grpSpPr>
      <p:graphicFrame>
        <p:nvGraphicFramePr>
          <p:cNvPr id="7" name="Object 2"/>
          <p:cNvGraphicFramePr>
            <a:graphicFrameLocks noChangeAspect="1"/>
          </p:cNvGraphicFramePr>
          <p:nvPr/>
        </p:nvGraphicFramePr>
        <p:xfrm>
          <a:off x="0" y="6518472"/>
          <a:ext cx="914400" cy="339528"/>
        </p:xfrm>
        <a:graphic>
          <a:graphicData uri="http://schemas.openxmlformats.org/presentationml/2006/ole">
            <p:oleObj spid="_x0000_s63490" name="Document" r:id="rId3" imgW="7315200" imgH="2717800" progId="Word.Document.8">
              <p:embed/>
            </p:oleObj>
          </a:graphicData>
        </a:graphic>
      </p:graphicFrame>
      <p:pic>
        <p:nvPicPr>
          <p:cNvPr id="9" name="Picture 9"/>
          <p:cNvPicPr>
            <a:picLocks noChangeAspect="1" noChangeArrowheads="1"/>
          </p:cNvPicPr>
          <p:nvPr userDrawn="1"/>
        </p:nvPicPr>
        <p:blipFill>
          <a:blip r:embed="rId4"/>
          <a:srcRect/>
          <a:stretch>
            <a:fillRect/>
          </a:stretch>
        </p:blipFill>
        <p:spPr bwMode="auto">
          <a:xfrm>
            <a:off x="990600" y="6528450"/>
            <a:ext cx="990600" cy="329550"/>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6"/>
          <p:cNvSpPr>
            <a:spLocks noGrp="1"/>
          </p:cNvSpPr>
          <p:nvPr>
            <p:ph type="ftr" sz="quarter" idx="10"/>
          </p:nvPr>
        </p:nvSpPr>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11" name="Slide Number Placeholder 8"/>
          <p:cNvSpPr>
            <a:spLocks noGrp="1"/>
          </p:cNvSpPr>
          <p:nvPr>
            <p:ph type="sldNum" sz="quarter" idx="11"/>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Only" preserve="1">
  <p:cSld name="Title Only">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0" y="6553200"/>
          <a:ext cx="820873" cy="304800"/>
        </p:xfrm>
        <a:graphic>
          <a:graphicData uri="http://schemas.openxmlformats.org/presentationml/2006/ole">
            <p:oleObj spid="_x0000_s64514" name="Document" r:id="rId3" imgW="7315200" imgH="2717800" progId="Word.Document.8">
              <p:embed/>
            </p:oleObj>
          </a:graphicData>
        </a:graphic>
      </p:graphicFrame>
      <p:pic>
        <p:nvPicPr>
          <p:cNvPr id="5"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6" name="Footer Placeholder 2"/>
          <p:cNvSpPr>
            <a:spLocks noGrp="1"/>
          </p:cNvSpPr>
          <p:nvPr>
            <p:ph type="ftr" sz="quarter" idx="10"/>
          </p:nvPr>
        </p:nvSpPr>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8"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p:txBody>
          <a:bodyPr/>
          <a:lstStyle>
            <a:lvl1pPr>
              <a:defRPr>
                <a:latin typeface="Century" pitchFamily="-108" charset="0"/>
              </a:defRPr>
            </a:lvl1pPr>
          </a:lstStyle>
          <a:p>
            <a:pPr>
              <a:defRPr/>
            </a:pPr>
            <a:r>
              <a:rPr lang="en-US" smtClean="0"/>
              <a:t>2009 RHIC &amp; AGS Annual Users' Meeting June 1-5 2009</a:t>
            </a:r>
            <a:endParaRPr lang="en-US"/>
          </a:p>
        </p:txBody>
      </p:sp>
      <p:graphicFrame>
        <p:nvGraphicFramePr>
          <p:cNvPr id="6" name="Object 5"/>
          <p:cNvGraphicFramePr>
            <a:graphicFrameLocks noChangeAspect="1"/>
          </p:cNvGraphicFramePr>
          <p:nvPr userDrawn="1"/>
        </p:nvGraphicFramePr>
        <p:xfrm>
          <a:off x="0" y="6553200"/>
          <a:ext cx="820873" cy="304800"/>
        </p:xfrm>
        <a:graphic>
          <a:graphicData uri="http://schemas.openxmlformats.org/presentationml/2006/ole">
            <p:oleObj spid="_x0000_s65541" name="Document" r:id="rId3" imgW="7315200" imgH="2717800" progId="Word.Document.8">
              <p:embed/>
            </p:oleObj>
          </a:graphicData>
        </a:graphic>
      </p:graphicFrame>
      <p:pic>
        <p:nvPicPr>
          <p:cNvPr id="7"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8" name="Footer Placeholder 2"/>
          <p:cNvSpPr txBox="1">
            <a:spLocks/>
          </p:cNvSpPr>
          <p:nvPr userDrawn="1"/>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atin typeface="Century" pitchFamily="-108"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smtClean="0">
                <a:ln>
                  <a:noFill/>
                </a:ln>
                <a:solidFill>
                  <a:srgbClr val="000090"/>
                </a:solidFill>
                <a:effectLst/>
                <a:uLnTx/>
                <a:uFillTx/>
                <a:latin typeface="Century" pitchFamily="-108" charset="0"/>
                <a:ea typeface="+mn-ea"/>
                <a:cs typeface="+mn-cs"/>
              </a:rPr>
              <a:t>2009 RHIC &amp; AGS Annual Users' Meeting June 1-5 2009</a:t>
            </a:r>
            <a:endParaRPr kumimoji="0" lang="en-US" sz="1200" b="0" i="0" u="none" strike="noStrike" kern="1200" cap="none" spc="0" normalizeH="0" baseline="0" noProof="0">
              <a:ln>
                <a:noFill/>
              </a:ln>
              <a:solidFill>
                <a:srgbClr val="000090"/>
              </a:solidFill>
              <a:effectLst/>
              <a:uLnTx/>
              <a:uFillTx/>
              <a:latin typeface="Century" pitchFamily="-108" charset="0"/>
              <a:ea typeface="+mn-ea"/>
              <a:cs typeface="+mn-cs"/>
            </a:endParaRPr>
          </a:p>
        </p:txBody>
      </p:sp>
      <p:sp>
        <p:nvSpPr>
          <p:cNvPr id="10"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aphicFrame>
        <p:nvGraphicFramePr>
          <p:cNvPr id="9" name="Object 8"/>
          <p:cNvGraphicFramePr>
            <a:graphicFrameLocks noChangeAspect="1"/>
          </p:cNvGraphicFramePr>
          <p:nvPr userDrawn="1"/>
        </p:nvGraphicFramePr>
        <p:xfrm>
          <a:off x="0" y="6553200"/>
          <a:ext cx="820873" cy="304800"/>
        </p:xfrm>
        <a:graphic>
          <a:graphicData uri="http://schemas.openxmlformats.org/presentationml/2006/ole">
            <p:oleObj spid="_x0000_s66565" name="Document" r:id="rId3" imgW="7315200" imgH="2717800" progId="Word.Document.8">
              <p:embed/>
            </p:oleObj>
          </a:graphicData>
        </a:graphic>
      </p:graphicFrame>
      <p:pic>
        <p:nvPicPr>
          <p:cNvPr id="10"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11" name="Footer Placeholder 2"/>
          <p:cNvSpPr>
            <a:spLocks noGrp="1"/>
          </p:cNvSpPr>
          <p:nvPr>
            <p:ph type="ftr" sz="quarter" idx="10"/>
          </p:nvPr>
        </p:nvSpPr>
        <p:spPr>
          <a:xfrm>
            <a:off x="2133600" y="6553200"/>
            <a:ext cx="5029200" cy="304800"/>
          </a:xfrm>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13"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aphicFrame>
        <p:nvGraphicFramePr>
          <p:cNvPr id="9" name="Object 8"/>
          <p:cNvGraphicFramePr>
            <a:graphicFrameLocks noChangeAspect="1"/>
          </p:cNvGraphicFramePr>
          <p:nvPr userDrawn="1"/>
        </p:nvGraphicFramePr>
        <p:xfrm>
          <a:off x="0" y="6553200"/>
          <a:ext cx="820873" cy="304800"/>
        </p:xfrm>
        <a:graphic>
          <a:graphicData uri="http://schemas.openxmlformats.org/presentationml/2006/ole">
            <p:oleObj spid="_x0000_s67589" name="Document" r:id="rId3" imgW="7315200" imgH="2717800" progId="Word.Document.8">
              <p:embed/>
            </p:oleObj>
          </a:graphicData>
        </a:graphic>
      </p:graphicFrame>
      <p:pic>
        <p:nvPicPr>
          <p:cNvPr id="10" name="Picture 9"/>
          <p:cNvPicPr>
            <a:picLocks noChangeAspect="1" noChangeArrowheads="1"/>
          </p:cNvPicPr>
          <p:nvPr userDrawn="1"/>
        </p:nvPicPr>
        <p:blipFill>
          <a:blip r:embed="rId4"/>
          <a:srcRect/>
          <a:stretch>
            <a:fillRect/>
          </a:stretch>
        </p:blipFill>
        <p:spPr bwMode="auto">
          <a:xfrm>
            <a:off x="914400" y="6524225"/>
            <a:ext cx="1003300" cy="333775"/>
          </a:xfrm>
          <a:prstGeom prst="rect">
            <a:avLst/>
          </a:prstGeom>
          <a:noFill/>
          <a:ln w="9525">
            <a:noFill/>
            <a:miter lim="800000"/>
            <a:headEnd/>
            <a:tailEnd/>
          </a:ln>
        </p:spPr>
      </p:pic>
      <p:sp>
        <p:nvSpPr>
          <p:cNvPr id="11" name="Footer Placeholder 2"/>
          <p:cNvSpPr>
            <a:spLocks noGrp="1"/>
          </p:cNvSpPr>
          <p:nvPr>
            <p:ph type="ftr" sz="quarter" idx="10"/>
          </p:nvPr>
        </p:nvSpPr>
        <p:spPr>
          <a:xfrm>
            <a:off x="2133600" y="6553200"/>
            <a:ext cx="5029200" cy="304800"/>
          </a:xfrm>
        </p:spPr>
        <p:txBody>
          <a:bodyPr/>
          <a:lstStyle>
            <a:lvl1pPr>
              <a:defRPr>
                <a:latin typeface="Century" pitchFamily="-108" charset="0"/>
              </a:defRPr>
            </a:lvl1pPr>
          </a:lstStyle>
          <a:p>
            <a:pPr>
              <a:defRPr/>
            </a:pPr>
            <a:r>
              <a:rPr lang="en-US" smtClean="0"/>
              <a:t>2009 RHIC &amp; AGS Annual Users' Meeting June 1-5 2009</a:t>
            </a:r>
            <a:endParaRPr lang="en-US"/>
          </a:p>
        </p:txBody>
      </p:sp>
      <p:sp>
        <p:nvSpPr>
          <p:cNvPr id="13"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oleObject" Target="../embeddings/Microsoft_Word_97_-_2004_Document1.doc"/><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vmlDrawing" Target="../drawings/vmlDrawing1.vml"/><Relationship Id="rId12" Type="http://schemas.openxmlformats.org/officeDocument/2006/relationships/slideLayout" Target="../slideLayouts/slideLayout12.xml"/><Relationship Id="rId17" Type="http://schemas.openxmlformats.org/officeDocument/2006/relationships/image" Target="../media/image2.wmf"/><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4" Type="http://schemas.openxmlformats.org/officeDocument/2006/relationships/oleObject" Target="../embeddings/Microsoft_Word_97_-_2004_Document15.doc"/><Relationship Id="rId4" Type="http://schemas.openxmlformats.org/officeDocument/2006/relationships/slideLayout" Target="../slideLayouts/slideLayout17.xml"/><Relationship Id="rId7" Type="http://schemas.openxmlformats.org/officeDocument/2006/relationships/slideLayout" Target="../slideLayouts/slideLayout20.xml"/><Relationship Id="rId11" Type="http://schemas.openxmlformats.org/officeDocument/2006/relationships/slideLayout" Target="../slideLayouts/slideLayout2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8" Type="http://schemas.openxmlformats.org/officeDocument/2006/relationships/slideLayout" Target="../slideLayouts/slideLayout21.xml"/><Relationship Id="rId13" Type="http://schemas.openxmlformats.org/officeDocument/2006/relationships/vmlDrawing" Target="../drawings/vmlDrawing15.vml"/><Relationship Id="rId10" Type="http://schemas.openxmlformats.org/officeDocument/2006/relationships/slideLayout" Target="../slideLayouts/slideLayout23.xml"/><Relationship Id="rId5" Type="http://schemas.openxmlformats.org/officeDocument/2006/relationships/slideLayout" Target="../slideLayouts/slideLayout18.xml"/><Relationship Id="rId15" Type="http://schemas.openxmlformats.org/officeDocument/2006/relationships/image" Target="../media/image2.wmf"/><Relationship Id="rId12" Type="http://schemas.openxmlformats.org/officeDocument/2006/relationships/theme" Target="../theme/theme2.xml"/><Relationship Id="rId2" Type="http://schemas.openxmlformats.org/officeDocument/2006/relationships/slideLayout" Target="../slideLayouts/slideLayout15.xml"/><Relationship Id="rId9" Type="http://schemas.openxmlformats.org/officeDocument/2006/relationships/slideLayout" Target="../slideLayouts/slideLayout22.xml"/><Relationship Id="rId3"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85800" y="152400"/>
            <a:ext cx="76962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Rectangle 5"/>
          <p:cNvSpPr>
            <a:spLocks noGrp="1" noChangeArrowheads="1"/>
          </p:cNvSpPr>
          <p:nvPr>
            <p:ph type="ftr" sz="quarter" idx="3"/>
          </p:nvPr>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graphicFrame>
        <p:nvGraphicFramePr>
          <p:cNvPr id="1026" name="Object 2"/>
          <p:cNvGraphicFramePr>
            <a:graphicFrameLocks noChangeAspect="1"/>
          </p:cNvGraphicFramePr>
          <p:nvPr/>
        </p:nvGraphicFramePr>
        <p:xfrm>
          <a:off x="0" y="6546766"/>
          <a:ext cx="838201" cy="311234"/>
        </p:xfrm>
        <a:graphic>
          <a:graphicData uri="http://schemas.openxmlformats.org/presentationml/2006/ole">
            <p:oleObj spid="_x0000_s1026" name="Document" r:id="rId16" imgW="7315200" imgH="2717800" progId="Word.Document.8">
              <p:embed/>
            </p:oleObj>
          </a:graphicData>
        </a:graphic>
      </p:graphicFrame>
      <p:pic>
        <p:nvPicPr>
          <p:cNvPr id="1031" name="Picture 9"/>
          <p:cNvPicPr>
            <a:picLocks noChangeAspect="1" noChangeArrowheads="1"/>
          </p:cNvPicPr>
          <p:nvPr userDrawn="1"/>
        </p:nvPicPr>
        <p:blipFill>
          <a:blip r:embed="rId17"/>
          <a:srcRect/>
          <a:stretch>
            <a:fillRect/>
          </a:stretch>
        </p:blipFill>
        <p:spPr bwMode="auto">
          <a:xfrm>
            <a:off x="1143000" y="6553800"/>
            <a:ext cx="914400" cy="304200"/>
          </a:xfrm>
          <a:prstGeom prst="rect">
            <a:avLst/>
          </a:prstGeom>
          <a:noFill/>
          <a:ln w="9525">
            <a:noFill/>
            <a:miter lim="800000"/>
            <a:headEnd/>
            <a:tailEnd/>
          </a:ln>
        </p:spPr>
      </p:pic>
      <p:sp>
        <p:nvSpPr>
          <p:cNvPr id="10"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 r:id="rId13"/>
  </p:sldLayoutIdLst>
  <p:transition spd="slow"/>
  <p:hf hdr="0" dt="0"/>
  <p:txStyles>
    <p:titleStyle>
      <a:lvl1pPr algn="ctr" rtl="0" eaLnBrk="0" fontAlgn="base" hangingPunct="0">
        <a:spcBef>
          <a:spcPct val="0"/>
        </a:spcBef>
        <a:spcAft>
          <a:spcPct val="0"/>
        </a:spcAft>
        <a:defRPr sz="3200">
          <a:solidFill>
            <a:srgbClr val="000090"/>
          </a:solidFill>
          <a:latin typeface="Tahoma"/>
          <a:ea typeface="ＭＳ Ｐゴシック" pitchFamily="-65" charset="-128"/>
          <a:cs typeface="ＭＳ Ｐゴシック" pitchFamily="-65" charset="-128"/>
        </a:defRPr>
      </a:lvl1pPr>
      <a:lvl2pPr algn="ctr" rtl="0" eaLnBrk="0" fontAlgn="base" hangingPunct="0">
        <a:spcBef>
          <a:spcPct val="0"/>
        </a:spcBef>
        <a:spcAft>
          <a:spcPct val="0"/>
        </a:spcAft>
        <a:defRPr sz="3200">
          <a:solidFill>
            <a:schemeClr val="accent2"/>
          </a:solidFill>
          <a:latin typeface="Times New Roman" pitchFamily="-108" charset="0"/>
          <a:ea typeface="ＭＳ Ｐゴシック" pitchFamily="-65" charset="-128"/>
          <a:cs typeface="ＭＳ Ｐゴシック" pitchFamily="-65" charset="-128"/>
        </a:defRPr>
      </a:lvl2pPr>
      <a:lvl3pPr algn="ctr" rtl="0" eaLnBrk="0" fontAlgn="base" hangingPunct="0">
        <a:spcBef>
          <a:spcPct val="0"/>
        </a:spcBef>
        <a:spcAft>
          <a:spcPct val="0"/>
        </a:spcAft>
        <a:defRPr sz="3200">
          <a:solidFill>
            <a:schemeClr val="accent2"/>
          </a:solidFill>
          <a:latin typeface="Times New Roman" pitchFamily="-108" charset="0"/>
          <a:ea typeface="ＭＳ Ｐゴシック" pitchFamily="-65" charset="-128"/>
          <a:cs typeface="ＭＳ Ｐゴシック" pitchFamily="-65" charset="-128"/>
        </a:defRPr>
      </a:lvl3pPr>
      <a:lvl4pPr algn="ctr" rtl="0" eaLnBrk="0" fontAlgn="base" hangingPunct="0">
        <a:spcBef>
          <a:spcPct val="0"/>
        </a:spcBef>
        <a:spcAft>
          <a:spcPct val="0"/>
        </a:spcAft>
        <a:defRPr sz="3200">
          <a:solidFill>
            <a:schemeClr val="accent2"/>
          </a:solidFill>
          <a:latin typeface="Times New Roman" pitchFamily="-108" charset="0"/>
          <a:ea typeface="ＭＳ Ｐゴシック" pitchFamily="-65" charset="-128"/>
          <a:cs typeface="ＭＳ Ｐゴシック" pitchFamily="-65" charset="-128"/>
        </a:defRPr>
      </a:lvl4pPr>
      <a:lvl5pPr algn="ctr" rtl="0" eaLnBrk="0" fontAlgn="base" hangingPunct="0">
        <a:spcBef>
          <a:spcPct val="0"/>
        </a:spcBef>
        <a:spcAft>
          <a:spcPct val="0"/>
        </a:spcAft>
        <a:defRPr sz="3200">
          <a:solidFill>
            <a:schemeClr val="accent2"/>
          </a:solidFill>
          <a:latin typeface="Times New Roman" pitchFamily="-108" charset="0"/>
          <a:ea typeface="ＭＳ Ｐゴシック" pitchFamily="-65" charset="-128"/>
          <a:cs typeface="ＭＳ Ｐゴシック" pitchFamily="-65" charset="-128"/>
        </a:defRPr>
      </a:lvl5pPr>
      <a:lvl6pPr marL="457200" algn="ctr" rtl="0" fontAlgn="base">
        <a:spcBef>
          <a:spcPct val="0"/>
        </a:spcBef>
        <a:spcAft>
          <a:spcPct val="0"/>
        </a:spcAft>
        <a:defRPr sz="3200">
          <a:solidFill>
            <a:schemeClr val="accent2"/>
          </a:solidFill>
          <a:latin typeface="Times New Roman" pitchFamily="-108" charset="0"/>
        </a:defRPr>
      </a:lvl6pPr>
      <a:lvl7pPr marL="914400" algn="ctr" rtl="0" fontAlgn="base">
        <a:spcBef>
          <a:spcPct val="0"/>
        </a:spcBef>
        <a:spcAft>
          <a:spcPct val="0"/>
        </a:spcAft>
        <a:defRPr sz="3200">
          <a:solidFill>
            <a:schemeClr val="accent2"/>
          </a:solidFill>
          <a:latin typeface="Times New Roman" pitchFamily="-108" charset="0"/>
        </a:defRPr>
      </a:lvl7pPr>
      <a:lvl8pPr marL="1371600" algn="ctr" rtl="0" fontAlgn="base">
        <a:spcBef>
          <a:spcPct val="0"/>
        </a:spcBef>
        <a:spcAft>
          <a:spcPct val="0"/>
        </a:spcAft>
        <a:defRPr sz="3200">
          <a:solidFill>
            <a:schemeClr val="accent2"/>
          </a:solidFill>
          <a:latin typeface="Times New Roman" pitchFamily="-108" charset="0"/>
        </a:defRPr>
      </a:lvl8pPr>
      <a:lvl9pPr marL="1828800" algn="ctr" rtl="0" fontAlgn="base">
        <a:spcBef>
          <a:spcPct val="0"/>
        </a:spcBef>
        <a:spcAft>
          <a:spcPct val="0"/>
        </a:spcAft>
        <a:defRPr sz="3200">
          <a:solidFill>
            <a:schemeClr val="accent2"/>
          </a:solidFill>
          <a:latin typeface="Times New Roman" pitchFamily="-108" charset="0"/>
        </a:defRPr>
      </a:lvl9pPr>
    </p:titleStyle>
    <p:bodyStyle>
      <a:lvl1pPr marL="342900" indent="-342900" algn="l" rtl="0" eaLnBrk="0" fontAlgn="base" hangingPunct="0">
        <a:spcBef>
          <a:spcPct val="20000"/>
        </a:spcBef>
        <a:spcAft>
          <a:spcPct val="0"/>
        </a:spcAft>
        <a:buChar char="•"/>
        <a:defRPr sz="2400">
          <a:solidFill>
            <a:srgbClr val="000090"/>
          </a:solidFill>
          <a:latin typeface="+mn-lt"/>
          <a:ea typeface="ＭＳ Ｐゴシック" pitchFamily="-65" charset="-128"/>
          <a:cs typeface="ＭＳ Ｐゴシック" pitchFamily="-65" charset="-128"/>
        </a:defRPr>
      </a:lvl1pPr>
      <a:lvl2pPr marL="742950" indent="-285750" algn="l" rtl="0" eaLnBrk="0" fontAlgn="base" hangingPunct="0">
        <a:spcBef>
          <a:spcPct val="20000"/>
        </a:spcBef>
        <a:spcAft>
          <a:spcPct val="0"/>
        </a:spcAft>
        <a:buChar char="–"/>
        <a:defRPr sz="2000">
          <a:solidFill>
            <a:srgbClr val="000090"/>
          </a:solidFill>
          <a:latin typeface="+mn-lt"/>
          <a:ea typeface="ＭＳ Ｐゴシック" pitchFamily="-108" charset="-128"/>
        </a:defRPr>
      </a:lvl2pPr>
      <a:lvl3pPr marL="1143000" indent="-228600" algn="l" rtl="0" eaLnBrk="0" fontAlgn="base" hangingPunct="0">
        <a:spcBef>
          <a:spcPct val="20000"/>
        </a:spcBef>
        <a:spcAft>
          <a:spcPct val="0"/>
        </a:spcAft>
        <a:buChar char="•"/>
        <a:defRPr sz="1800">
          <a:solidFill>
            <a:srgbClr val="000090"/>
          </a:solidFill>
          <a:latin typeface="Tahoma"/>
          <a:ea typeface="ＭＳ Ｐゴシック" pitchFamily="-108" charset="-128"/>
        </a:defRPr>
      </a:lvl3pPr>
      <a:lvl4pPr marL="1600200" indent="-228600" algn="l" rtl="0" eaLnBrk="0" fontAlgn="base" hangingPunct="0">
        <a:spcBef>
          <a:spcPct val="20000"/>
        </a:spcBef>
        <a:spcAft>
          <a:spcPct val="0"/>
        </a:spcAft>
        <a:buChar char="–"/>
        <a:defRPr sz="1600">
          <a:solidFill>
            <a:srgbClr val="000090"/>
          </a:solidFill>
          <a:latin typeface="Tahoma"/>
          <a:ea typeface="ＭＳ Ｐゴシック" pitchFamily="-108" charset="-128"/>
        </a:defRPr>
      </a:lvl4pPr>
      <a:lvl5pPr marL="2057400" indent="-228600" algn="l" rtl="0" eaLnBrk="0" fontAlgn="base" hangingPunct="0">
        <a:spcBef>
          <a:spcPct val="20000"/>
        </a:spcBef>
        <a:spcAft>
          <a:spcPct val="0"/>
        </a:spcAft>
        <a:buChar char="»"/>
        <a:defRPr sz="1400">
          <a:solidFill>
            <a:srgbClr val="000090"/>
          </a:solidFill>
          <a:latin typeface="Tahoma"/>
          <a:ea typeface="ＭＳ Ｐゴシック" pitchFamily="-108" charset="-128"/>
        </a:defRPr>
      </a:lvl5pPr>
      <a:lvl6pPr marL="2514600" indent="-228600" algn="l" rtl="0" fontAlgn="base">
        <a:spcBef>
          <a:spcPct val="20000"/>
        </a:spcBef>
        <a:spcAft>
          <a:spcPct val="0"/>
        </a:spcAft>
        <a:buChar char="»"/>
        <a:defRPr sz="1400">
          <a:solidFill>
            <a:schemeClr val="tx1"/>
          </a:solidFill>
          <a:latin typeface="+mn-lt"/>
          <a:ea typeface="ＭＳ Ｐゴシック" pitchFamily="-108" charset="-128"/>
        </a:defRPr>
      </a:lvl6pPr>
      <a:lvl7pPr marL="2971800" indent="-228600" algn="l" rtl="0" fontAlgn="base">
        <a:spcBef>
          <a:spcPct val="20000"/>
        </a:spcBef>
        <a:spcAft>
          <a:spcPct val="0"/>
        </a:spcAft>
        <a:buChar char="»"/>
        <a:defRPr sz="1400">
          <a:solidFill>
            <a:schemeClr val="tx1"/>
          </a:solidFill>
          <a:latin typeface="+mn-lt"/>
          <a:ea typeface="ＭＳ Ｐゴシック" pitchFamily="-108" charset="-128"/>
        </a:defRPr>
      </a:lvl7pPr>
      <a:lvl8pPr marL="3429000" indent="-228600" algn="l" rtl="0" fontAlgn="base">
        <a:spcBef>
          <a:spcPct val="20000"/>
        </a:spcBef>
        <a:spcAft>
          <a:spcPct val="0"/>
        </a:spcAft>
        <a:buChar char="»"/>
        <a:defRPr sz="1400">
          <a:solidFill>
            <a:schemeClr val="tx1"/>
          </a:solidFill>
          <a:latin typeface="+mn-lt"/>
          <a:ea typeface="ＭＳ Ｐゴシック" pitchFamily="-108" charset="-128"/>
        </a:defRPr>
      </a:lvl8pPr>
      <a:lvl9pPr marL="3886200" indent="-228600" algn="l" rtl="0" fontAlgn="base">
        <a:spcBef>
          <a:spcPct val="20000"/>
        </a:spcBef>
        <a:spcAft>
          <a:spcPct val="0"/>
        </a:spcAft>
        <a:buChar char="»"/>
        <a:defRPr sz="1400">
          <a:solidFill>
            <a:schemeClr val="tx1"/>
          </a:solidFill>
          <a:latin typeface="+mn-lt"/>
          <a:ea typeface="ＭＳ Ｐゴシック" pitchFamily="-108"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aphicFrame>
        <p:nvGraphicFramePr>
          <p:cNvPr id="7" name="Object 6"/>
          <p:cNvGraphicFramePr>
            <a:graphicFrameLocks noChangeAspect="1"/>
          </p:cNvGraphicFramePr>
          <p:nvPr userDrawn="1"/>
        </p:nvGraphicFramePr>
        <p:xfrm>
          <a:off x="0" y="6553200"/>
          <a:ext cx="820873" cy="304800"/>
        </p:xfrm>
        <a:graphic>
          <a:graphicData uri="http://schemas.openxmlformats.org/presentationml/2006/ole">
            <p:oleObj spid="_x0000_s104450" name="Document" r:id="rId14" imgW="7315200" imgH="2717800" progId="Word.Document.8">
              <p:embed/>
            </p:oleObj>
          </a:graphicData>
        </a:graphic>
      </p:graphicFrame>
      <p:pic>
        <p:nvPicPr>
          <p:cNvPr id="8" name="Picture 9"/>
          <p:cNvPicPr>
            <a:picLocks noChangeAspect="1" noChangeArrowheads="1"/>
          </p:cNvPicPr>
          <p:nvPr userDrawn="1"/>
        </p:nvPicPr>
        <p:blipFill>
          <a:blip r:embed="rId15"/>
          <a:srcRect/>
          <a:stretch>
            <a:fillRect/>
          </a:stretch>
        </p:blipFill>
        <p:spPr bwMode="auto">
          <a:xfrm>
            <a:off x="914400" y="6524225"/>
            <a:ext cx="1003300" cy="333775"/>
          </a:xfrm>
          <a:prstGeom prst="rect">
            <a:avLst/>
          </a:prstGeom>
          <a:noFill/>
          <a:ln w="9525">
            <a:noFill/>
            <a:miter lim="800000"/>
            <a:headEnd/>
            <a:tailEnd/>
          </a:ln>
        </p:spPr>
      </p:pic>
      <p:sp>
        <p:nvSpPr>
          <p:cNvPr id="9" name="Footer Placeholder 2"/>
          <p:cNvSpPr>
            <a:spLocks noGrp="1"/>
          </p:cNvSpPr>
          <p:nvPr>
            <p:ph type="ftr" sz="quarter" idx="3"/>
          </p:nvPr>
        </p:nvSpPr>
        <p:spPr>
          <a:xfrm>
            <a:off x="2133600" y="6553200"/>
            <a:ext cx="5029200" cy="304800"/>
          </a:xfrm>
          <a:prstGeom prst="rect">
            <a:avLst/>
          </a:prstGeom>
        </p:spPr>
        <p:txBody>
          <a:bodyPr/>
          <a:lstStyle>
            <a:lvl1pPr>
              <a:defRPr sz="1200">
                <a:solidFill>
                  <a:srgbClr val="000090"/>
                </a:solidFill>
                <a:latin typeface="Tahoma"/>
              </a:defRPr>
            </a:lvl1pPr>
          </a:lstStyle>
          <a:p>
            <a:pPr>
              <a:defRPr/>
            </a:pPr>
            <a:r>
              <a:rPr lang="en-US" dirty="0" smtClean="0"/>
              <a:t>2009 RHIC &amp; AGS Annual Users' Meeting June 1-5 2009</a:t>
            </a:r>
            <a:endParaRPr lang="en-US" dirty="0"/>
          </a:p>
        </p:txBody>
      </p:sp>
      <p:sp>
        <p:nvSpPr>
          <p:cNvPr id="11"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ransition spd="slow"/>
  <p:txStyles>
    <p:titleStyle>
      <a:lvl1pPr algn="ctr" defTabSz="457200" rtl="0" eaLnBrk="1" latinLnBrk="0" hangingPunct="1">
        <a:spcBef>
          <a:spcPct val="0"/>
        </a:spcBef>
        <a:buNone/>
        <a:defRPr sz="2800" kern="1200">
          <a:solidFill>
            <a:srgbClr val="000090"/>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rgbClr val="000090"/>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000090"/>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000090"/>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000090"/>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00009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tiff"/><Relationship Id="rId3" Type="http://schemas.openxmlformats.org/officeDocument/2006/relationships/image" Target="../media/image12.tif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wmf"/><Relationship Id="rId3" Type="http://schemas.openxmlformats.org/officeDocument/2006/relationships/image" Target="../media/image14.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4" Type="http://schemas.openxmlformats.org/officeDocument/2006/relationships/image" Target="../media/image17.tiff"/><Relationship Id="rId1" Type="http://schemas.openxmlformats.org/officeDocument/2006/relationships/slideLayout" Target="../slideLayouts/slideLayout7.xml"/><Relationship Id="rId2" Type="http://schemas.openxmlformats.org/officeDocument/2006/relationships/image" Target="../media/image15.png"/><Relationship Id="rId3" Type="http://schemas.openxmlformats.org/officeDocument/2006/relationships/image" Target="../media/image16.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3"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tiff"/><Relationship Id="rId3" Type="http://schemas.openxmlformats.org/officeDocument/2006/relationships/image" Target="../media/image21.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oleObject" Target="../embeddings/Microsoft_Equation18.bin"/><Relationship Id="rId1" Type="http://schemas.openxmlformats.org/officeDocument/2006/relationships/vmlDrawing" Target="../drawings/vmlDrawing17.vml"/><Relationship Id="rId2" Type="http://schemas.openxmlformats.org/officeDocument/2006/relationships/slideLayout" Target="../slideLayouts/slideLayout2.xml"/><Relationship Id="rId3" Type="http://schemas.openxmlformats.org/officeDocument/2006/relationships/oleObject" Target="../embeddings/Microsoft_Equation17.bin"/><Relationship Id="rId5" Type="http://schemas.openxmlformats.org/officeDocument/2006/relationships/image" Target="../media/image24.png"/></Relationships>
</file>

<file path=ppt/slides/_rels/slide18.xml.rels><?xml version="1.0" encoding="UTF-8" standalone="yes"?>
<Relationships xmlns="http://schemas.openxmlformats.org/package/2006/relationships"><Relationship Id="rId4" Type="http://schemas.openxmlformats.org/officeDocument/2006/relationships/image" Target="../media/image26.jpeg"/><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1.jpeg"/><Relationship Id="rId5" Type="http://schemas.openxmlformats.org/officeDocument/2006/relationships/image" Target="../media/image33.tif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4" Type="http://schemas.openxmlformats.org/officeDocument/2006/relationships/image" Target="../media/image36.jpe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37.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38.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39.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3.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45.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oleObject" Target="../embeddings/Microsoft_Equation20.bin"/><Relationship Id="rId1" Type="http://schemas.openxmlformats.org/officeDocument/2006/relationships/vmlDrawing" Target="../drawings/vmlDrawing18.vml"/><Relationship Id="rId2" Type="http://schemas.openxmlformats.org/officeDocument/2006/relationships/slideLayout" Target="../slideLayouts/slideLayout2.xml"/><Relationship Id="rId3" Type="http://schemas.openxmlformats.org/officeDocument/2006/relationships/oleObject" Target="../embeddings/Microsoft_Equation19.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3" Type="http://schemas.openxmlformats.org/officeDocument/2006/relationships/oleObject" Target="../embeddings/Microsoft_Excel_97_-_2004_Worksheet16.xls"/><Relationship Id="rId1" Type="http://schemas.openxmlformats.org/officeDocument/2006/relationships/vmlDrawing" Target="../drawings/vmlDrawing16.vml"/></Relationships>
</file>

<file path=ppt/slides/_rels/slide8.xml.rels><?xml version="1.0" encoding="UTF-8" standalone="yes"?>
<Relationships xmlns="http://schemas.openxmlformats.org/package/2006/relationships"><Relationship Id="rId2" Type="http://schemas.openxmlformats.org/officeDocument/2006/relationships/image" Target="../media/image5.tiff"/><Relationship Id="rId3" Type="http://schemas.openxmlformats.org/officeDocument/2006/relationships/image" Target="../media/image6.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image" Target="../media/image9.jpeg"/><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jpeg"/><Relationship Id="rId5"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685800" y="457200"/>
            <a:ext cx="7772400" cy="1470025"/>
          </a:xfrm>
        </p:spPr>
        <p:txBody>
          <a:bodyPr/>
          <a:lstStyle/>
          <a:p>
            <a:pPr eaLnBrk="1" hangingPunct="1"/>
            <a:r>
              <a:rPr lang="en-US" dirty="0" err="1"/>
              <a:t>eRHIC</a:t>
            </a:r>
            <a:r>
              <a:rPr lang="en-US" dirty="0"/>
              <a:t> Conceptual Design </a:t>
            </a:r>
          </a:p>
        </p:txBody>
      </p:sp>
      <p:sp>
        <p:nvSpPr>
          <p:cNvPr id="16387" name="Rectangle 3"/>
          <p:cNvSpPr>
            <a:spLocks noGrp="1" noChangeArrowheads="1"/>
          </p:cNvSpPr>
          <p:nvPr>
            <p:ph type="subTitle" idx="1"/>
          </p:nvPr>
        </p:nvSpPr>
        <p:spPr>
          <a:xfrm>
            <a:off x="381000" y="2590800"/>
            <a:ext cx="8305800" cy="2667000"/>
          </a:xfrm>
        </p:spPr>
        <p:txBody>
          <a:bodyPr/>
          <a:lstStyle/>
          <a:p>
            <a:pPr eaLnBrk="1" hangingPunct="1"/>
            <a:r>
              <a:rPr lang="en-US" dirty="0"/>
              <a:t>V. </a:t>
            </a:r>
            <a:r>
              <a:rPr lang="en-US" dirty="0" err="1"/>
              <a:t>Ptitsyn</a:t>
            </a:r>
            <a:r>
              <a:rPr lang="en-US" dirty="0"/>
              <a:t>, J. Beebe-Wang, I. Ben-</a:t>
            </a:r>
            <a:r>
              <a:rPr lang="en-US" dirty="0" err="1"/>
              <a:t>Zvi</a:t>
            </a:r>
            <a:r>
              <a:rPr lang="en-US" dirty="0"/>
              <a:t>,</a:t>
            </a:r>
            <a:r>
              <a:rPr lang="en-US" dirty="0" smtClean="0"/>
              <a:t> A. </a:t>
            </a:r>
            <a:r>
              <a:rPr lang="en-US" dirty="0" err="1" smtClean="0"/>
              <a:t>Burril</a:t>
            </a:r>
            <a:r>
              <a:rPr lang="en-US" dirty="0" smtClean="0"/>
              <a:t>, R. </a:t>
            </a:r>
            <a:r>
              <a:rPr lang="en-US" dirty="0" err="1" smtClean="0"/>
              <a:t>Calaga</a:t>
            </a:r>
            <a:r>
              <a:rPr lang="en-US" dirty="0" smtClean="0"/>
              <a:t>, H. Hahn, A. </a:t>
            </a:r>
            <a:r>
              <a:rPr lang="en-US" dirty="0" err="1" smtClean="0"/>
              <a:t>Fedotov</a:t>
            </a:r>
            <a:r>
              <a:rPr lang="en-US" dirty="0" smtClean="0"/>
              <a:t>,  A</a:t>
            </a:r>
            <a:r>
              <a:rPr lang="en-US" dirty="0"/>
              <a:t>. </a:t>
            </a:r>
            <a:r>
              <a:rPr lang="en-US" dirty="0" err="1"/>
              <a:t>Fedotov</a:t>
            </a:r>
            <a:r>
              <a:rPr lang="en-US" dirty="0"/>
              <a:t>,</a:t>
            </a:r>
            <a:r>
              <a:rPr lang="en-US" dirty="0" smtClean="0"/>
              <a:t> Y. </a:t>
            </a:r>
            <a:r>
              <a:rPr lang="en-US" dirty="0" err="1" smtClean="0"/>
              <a:t>Hao</a:t>
            </a:r>
            <a:r>
              <a:rPr lang="en-US" dirty="0" smtClean="0"/>
              <a:t>, G. Wang, D. </a:t>
            </a:r>
            <a:r>
              <a:rPr lang="en-US" dirty="0" err="1" smtClean="0"/>
              <a:t>Kayran</a:t>
            </a:r>
            <a:r>
              <a:rPr lang="en-US" dirty="0" smtClean="0"/>
              <a:t>, W</a:t>
            </a:r>
            <a:r>
              <a:rPr lang="en-US" dirty="0"/>
              <a:t>. Fischer, Y. </a:t>
            </a:r>
            <a:r>
              <a:rPr lang="en-US" dirty="0" err="1"/>
              <a:t>Hao</a:t>
            </a:r>
            <a:r>
              <a:rPr lang="en-US" dirty="0"/>
              <a:t>, V</a:t>
            </a:r>
            <a:r>
              <a:rPr lang="en-US" dirty="0" smtClean="0"/>
              <a:t>. N</a:t>
            </a:r>
            <a:r>
              <a:rPr lang="en-US" dirty="0"/>
              <a:t>. </a:t>
            </a:r>
            <a:r>
              <a:rPr lang="en-US" dirty="0" err="1"/>
              <a:t>Litvinenko</a:t>
            </a:r>
            <a:r>
              <a:rPr lang="en-US" dirty="0"/>
              <a:t>, C. </a:t>
            </a:r>
            <a:r>
              <a:rPr lang="en-US" dirty="0" err="1"/>
              <a:t>Montag</a:t>
            </a:r>
            <a:r>
              <a:rPr lang="en-US" dirty="0"/>
              <a:t>, E. </a:t>
            </a:r>
            <a:r>
              <a:rPr lang="en-US" dirty="0" err="1"/>
              <a:t>Pozdeyev</a:t>
            </a:r>
            <a:r>
              <a:rPr lang="en-US" dirty="0"/>
              <a:t>, T. </a:t>
            </a:r>
            <a:r>
              <a:rPr lang="en-US" dirty="0" err="1"/>
              <a:t>Roser</a:t>
            </a:r>
            <a:r>
              <a:rPr lang="en-US" dirty="0"/>
              <a:t>, N. </a:t>
            </a:r>
            <a:r>
              <a:rPr lang="en-US" dirty="0" err="1"/>
              <a:t>Tsoupas</a:t>
            </a:r>
            <a:r>
              <a:rPr lang="en-US" dirty="0"/>
              <a:t>,</a:t>
            </a:r>
            <a:r>
              <a:rPr lang="en-US" dirty="0" smtClean="0"/>
              <a:t> B. Parker, N. </a:t>
            </a:r>
            <a:r>
              <a:rPr lang="en-US" dirty="0" err="1" smtClean="0"/>
              <a:t>Tsoupas</a:t>
            </a:r>
            <a:r>
              <a:rPr lang="en-US" dirty="0" smtClean="0"/>
              <a:t>, H. Huang, J. </a:t>
            </a:r>
            <a:r>
              <a:rPr lang="en-US" dirty="0" err="1" smtClean="0"/>
              <a:t>Kewish</a:t>
            </a:r>
            <a:r>
              <a:rPr lang="en-US" dirty="0" smtClean="0"/>
              <a:t>, E. </a:t>
            </a:r>
            <a:r>
              <a:rPr lang="en-US" dirty="0" err="1" smtClean="0"/>
              <a:t>Tsentolovich</a:t>
            </a:r>
            <a:r>
              <a:rPr lang="en-US" dirty="0" smtClean="0"/>
              <a:t>, A. </a:t>
            </a:r>
            <a:r>
              <a:rPr lang="en-US" dirty="0" err="1" smtClean="0"/>
              <a:t>Zelenski</a:t>
            </a:r>
            <a:r>
              <a:rPr lang="en-US" dirty="0" smtClean="0"/>
              <a:t>, J. </a:t>
            </a:r>
            <a:r>
              <a:rPr lang="en-US" dirty="0" err="1" smtClean="0"/>
              <a:t>Tuozzolo</a:t>
            </a:r>
            <a:r>
              <a:rPr lang="en-US" dirty="0" smtClean="0"/>
              <a:t>, S. Plate, G. Mahler, W. </a:t>
            </a:r>
            <a:r>
              <a:rPr lang="en-US" dirty="0" err="1" smtClean="0"/>
              <a:t>Meng</a:t>
            </a:r>
            <a:r>
              <a:rPr lang="en-US" dirty="0" smtClean="0"/>
              <a:t>, W. Fischer, and D</a:t>
            </a:r>
            <a:r>
              <a:rPr lang="en-US" dirty="0"/>
              <a:t>. Trbojevic</a:t>
            </a:r>
          </a:p>
        </p:txBody>
      </p:sp>
      <p:sp>
        <p:nvSpPr>
          <p:cNvPr id="4" name="Slide Number Placeholder 8"/>
          <p:cNvSpPr txBox="1">
            <a:spLocks/>
          </p:cNvSpPr>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E2727AA-59AD-0649-BE7C-065A8688C611}" type="slidenum">
              <a:rPr kumimoji="0" lang="en-US" sz="1200" b="0" i="0" u="none" strike="noStrike" kern="1200" cap="none" spc="0" normalizeH="0" baseline="0" noProof="0" smtClean="0">
                <a:ln>
                  <a:noFill/>
                </a:ln>
                <a:solidFill>
                  <a:srgbClr val="000090"/>
                </a:solidFill>
                <a:effectLst/>
                <a:uLnTx/>
                <a:uFillTx/>
                <a:latin typeface="Tahom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2009 RHIC &amp; AGS Annual Users' Meeting June 1-5 2009</a:t>
            </a:r>
            <a:endParaRPr lang="en-US"/>
          </a:p>
        </p:txBody>
      </p:sp>
      <p:sp>
        <p:nvSpPr>
          <p:cNvPr id="3" name="Slide Number Placeholder 2"/>
          <p:cNvSpPr>
            <a:spLocks noGrp="1"/>
          </p:cNvSpPr>
          <p:nvPr>
            <p:ph type="sldNum" sz="quarter" idx="4"/>
          </p:nvPr>
        </p:nvSpPr>
        <p:spPr/>
        <p:txBody>
          <a:bodyPr/>
          <a:lstStyle/>
          <a:p>
            <a:fld id="{3E2727AA-59AD-0649-BE7C-065A8688C611}" type="slidenum">
              <a:rPr lang="en-US" smtClean="0"/>
              <a:pPr/>
              <a:t>10</a:t>
            </a:fld>
            <a:endParaRPr lang="en-US" dirty="0"/>
          </a:p>
        </p:txBody>
      </p:sp>
      <p:sp>
        <p:nvSpPr>
          <p:cNvPr id="4" name="Rectangle 92"/>
          <p:cNvSpPr>
            <a:spLocks noChangeArrowheads="1"/>
          </p:cNvSpPr>
          <p:nvPr/>
        </p:nvSpPr>
        <p:spPr bwMode="auto">
          <a:xfrm>
            <a:off x="457200" y="0"/>
            <a:ext cx="7391400" cy="457200"/>
          </a:xfrm>
          <a:prstGeom prst="rect">
            <a:avLst/>
          </a:prstGeom>
          <a:noFill/>
          <a:ln w="9525">
            <a:noFill/>
            <a:miter lim="800000"/>
            <a:headEnd/>
            <a:tailEnd/>
          </a:ln>
        </p:spPr>
        <p:txBody>
          <a:bodyPr>
            <a:prstTxWarp prst="textNoShape">
              <a:avLst/>
            </a:prstTxWarp>
            <a:spAutoFit/>
          </a:bodyPr>
          <a:lstStyle/>
          <a:p>
            <a:pPr algn="ctr"/>
            <a:r>
              <a:rPr lang="en-US" dirty="0">
                <a:solidFill>
                  <a:srgbClr val="000090"/>
                </a:solidFill>
                <a:latin typeface="Tahoma"/>
              </a:rPr>
              <a:t>ERL Test Facility</a:t>
            </a:r>
          </a:p>
        </p:txBody>
      </p:sp>
      <p:pic>
        <p:nvPicPr>
          <p:cNvPr id="5" name="Picture 4" descr="R&amp;DCommissioningERL.tiff"/>
          <p:cNvPicPr>
            <a:picLocks noChangeAspect="1"/>
          </p:cNvPicPr>
          <p:nvPr/>
        </p:nvPicPr>
        <p:blipFill>
          <a:blip r:embed="rId2"/>
          <a:stretch>
            <a:fillRect/>
          </a:stretch>
        </p:blipFill>
        <p:spPr>
          <a:xfrm>
            <a:off x="0" y="0"/>
            <a:ext cx="9144000" cy="5887349"/>
          </a:xfrm>
          <a:prstGeom prst="rect">
            <a:avLst/>
          </a:prstGeom>
        </p:spPr>
      </p:pic>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09600" y="0"/>
            <a:ext cx="7772400" cy="685800"/>
          </a:xfrm>
        </p:spPr>
        <p:txBody>
          <a:bodyPr/>
          <a:lstStyle/>
          <a:p>
            <a:pPr eaLnBrk="1" hangingPunct="1"/>
            <a:r>
              <a:rPr lang="en-US" sz="2800" b="1" dirty="0" smtClean="0">
                <a:solidFill>
                  <a:srgbClr val="CC0000"/>
                </a:solidFill>
              </a:rPr>
              <a:t>Electron beam R&amp;D for ERL</a:t>
            </a:r>
            <a:r>
              <a:rPr lang="en-US" sz="2800" dirty="0" smtClean="0">
                <a:solidFill>
                  <a:srgbClr val="CC0000"/>
                </a:solidFill>
              </a:rPr>
              <a:t>:</a:t>
            </a:r>
            <a:endParaRPr lang="en-US" sz="2800" dirty="0"/>
          </a:p>
        </p:txBody>
      </p:sp>
      <p:sp>
        <p:nvSpPr>
          <p:cNvPr id="28684" name="Rectangle 75"/>
          <p:cNvSpPr>
            <a:spLocks noChangeArrowheads="1"/>
          </p:cNvSpPr>
          <p:nvPr/>
        </p:nvSpPr>
        <p:spPr bwMode="auto">
          <a:xfrm>
            <a:off x="1447800" y="6019800"/>
            <a:ext cx="381000" cy="1524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40" name="Footer Placeholder 39"/>
          <p:cNvSpPr>
            <a:spLocks noGrp="1"/>
          </p:cNvSpPr>
          <p:nvPr>
            <p:ph type="ftr" sz="quarter" idx="10"/>
          </p:nvPr>
        </p:nvSpPr>
        <p:spPr/>
        <p:txBody>
          <a:bodyPr/>
          <a:lstStyle/>
          <a:p>
            <a:pPr>
              <a:defRPr/>
            </a:pPr>
            <a:r>
              <a:rPr lang="en-US" smtClean="0"/>
              <a:t>2009 RHIC &amp; AGS Annual Users' Meeting June 1-5 2009</a:t>
            </a:r>
            <a:endParaRPr lang="en-US"/>
          </a:p>
        </p:txBody>
      </p:sp>
      <p:sp>
        <p:nvSpPr>
          <p:cNvPr id="41"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11</a:t>
            </a:fld>
            <a:endParaRPr lang="en-US" dirty="0"/>
          </a:p>
        </p:txBody>
      </p:sp>
      <p:pic>
        <p:nvPicPr>
          <p:cNvPr id="30" name="Picture 29" descr="LINAC_DESIGN.tiff"/>
          <p:cNvPicPr>
            <a:picLocks noChangeAspect="1"/>
          </p:cNvPicPr>
          <p:nvPr/>
        </p:nvPicPr>
        <p:blipFill>
          <a:blip r:embed="rId2"/>
          <a:stretch>
            <a:fillRect/>
          </a:stretch>
        </p:blipFill>
        <p:spPr>
          <a:xfrm>
            <a:off x="2819400" y="1752600"/>
            <a:ext cx="6324600" cy="4701206"/>
          </a:xfrm>
          <a:prstGeom prst="rect">
            <a:avLst/>
          </a:prstGeom>
        </p:spPr>
      </p:pic>
      <p:pic>
        <p:nvPicPr>
          <p:cNvPr id="29" name="Picture 28" descr="ERL_LINAC_DESIGN1.tiff"/>
          <p:cNvPicPr>
            <a:picLocks noChangeAspect="1"/>
          </p:cNvPicPr>
          <p:nvPr/>
        </p:nvPicPr>
        <p:blipFill>
          <a:blip r:embed="rId3"/>
          <a:stretch>
            <a:fillRect/>
          </a:stretch>
        </p:blipFill>
        <p:spPr>
          <a:xfrm>
            <a:off x="0" y="609600"/>
            <a:ext cx="5110493" cy="3352800"/>
          </a:xfrm>
          <a:prstGeom prst="rect">
            <a:avLst/>
          </a:prstGeom>
        </p:spPr>
      </p:pic>
      <p:sp>
        <p:nvSpPr>
          <p:cNvPr id="31" name="TextBox 30"/>
          <p:cNvSpPr txBox="1"/>
          <p:nvPr/>
        </p:nvSpPr>
        <p:spPr>
          <a:xfrm>
            <a:off x="5458376" y="685800"/>
            <a:ext cx="3685624" cy="830997"/>
          </a:xfrm>
          <a:prstGeom prst="rect">
            <a:avLst/>
          </a:prstGeom>
          <a:noFill/>
        </p:spPr>
        <p:txBody>
          <a:bodyPr wrap="none" rtlCol="0">
            <a:spAutoFit/>
          </a:bodyPr>
          <a:lstStyle/>
          <a:p>
            <a:r>
              <a:rPr lang="en-US" dirty="0" err="1" smtClean="0">
                <a:solidFill>
                  <a:srgbClr val="000090"/>
                </a:solidFill>
                <a:latin typeface="Tahoma"/>
              </a:rPr>
              <a:t>Linac</a:t>
            </a:r>
            <a:r>
              <a:rPr lang="en-US" dirty="0" smtClean="0">
                <a:solidFill>
                  <a:srgbClr val="000090"/>
                </a:solidFill>
                <a:latin typeface="Tahoma"/>
              </a:rPr>
              <a:t> design for </a:t>
            </a:r>
            <a:r>
              <a:rPr lang="en-US" dirty="0" err="1" smtClean="0">
                <a:solidFill>
                  <a:srgbClr val="000090"/>
                </a:solidFill>
                <a:latin typeface="Tahoma"/>
              </a:rPr>
              <a:t>eRHIC</a:t>
            </a:r>
            <a:r>
              <a:rPr lang="en-US" dirty="0" smtClean="0">
                <a:solidFill>
                  <a:srgbClr val="000090"/>
                </a:solidFill>
                <a:latin typeface="Tahoma"/>
              </a:rPr>
              <a:t> as </a:t>
            </a:r>
          </a:p>
          <a:p>
            <a:r>
              <a:rPr lang="en-US" dirty="0" smtClean="0">
                <a:solidFill>
                  <a:srgbClr val="000090"/>
                </a:solidFill>
                <a:latin typeface="Tahoma"/>
              </a:rPr>
              <a:t>well as for the </a:t>
            </a:r>
            <a:r>
              <a:rPr lang="en-US" dirty="0" err="1" smtClean="0">
                <a:solidFill>
                  <a:srgbClr val="000090"/>
                </a:solidFill>
                <a:latin typeface="Tahoma"/>
              </a:rPr>
              <a:t>MeRHIC</a:t>
            </a:r>
            <a:endParaRPr lang="en-US" dirty="0">
              <a:solidFill>
                <a:srgbClr val="000090"/>
              </a:solidFill>
              <a:latin typeface="Tahoma"/>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t>Recirculation Pass Optics Modification</a:t>
            </a:r>
          </a:p>
        </p:txBody>
      </p:sp>
      <p:sp>
        <p:nvSpPr>
          <p:cNvPr id="31747" name="Text Box 4"/>
          <p:cNvSpPr txBox="1">
            <a:spLocks noChangeArrowheads="1"/>
          </p:cNvSpPr>
          <p:nvPr/>
        </p:nvSpPr>
        <p:spPr bwMode="auto">
          <a:xfrm>
            <a:off x="4800600" y="4800600"/>
            <a:ext cx="4343400" cy="1477328"/>
          </a:xfrm>
          <a:prstGeom prst="rect">
            <a:avLst/>
          </a:prstGeom>
          <a:noFill/>
          <a:ln w="9525">
            <a:noFill/>
            <a:miter lim="800000"/>
            <a:headEnd/>
            <a:tailEnd/>
          </a:ln>
        </p:spPr>
        <p:txBody>
          <a:bodyPr wrap="square">
            <a:prstTxWarp prst="textNoShape">
              <a:avLst/>
            </a:prstTxWarp>
            <a:spAutoFit/>
          </a:bodyPr>
          <a:lstStyle/>
          <a:p>
            <a:r>
              <a:rPr lang="en-US" sz="1800" dirty="0">
                <a:solidFill>
                  <a:srgbClr val="000090"/>
                </a:solidFill>
                <a:latin typeface="Tahoma"/>
              </a:rPr>
              <a:t>The optics based on Flexible Momentum Compaction cell provides achromatic and isochronal transfer through each arc and allows for flexible adjustment of R</a:t>
            </a:r>
            <a:r>
              <a:rPr lang="en-US" sz="1800" baseline="-25000" dirty="0">
                <a:solidFill>
                  <a:srgbClr val="000090"/>
                </a:solidFill>
                <a:latin typeface="Tahoma"/>
              </a:rPr>
              <a:t>56</a:t>
            </a:r>
            <a:r>
              <a:rPr lang="en-US" sz="1800" dirty="0">
                <a:solidFill>
                  <a:srgbClr val="000090"/>
                </a:solidFill>
                <a:latin typeface="Tahoma"/>
              </a:rPr>
              <a:t> parameter.</a:t>
            </a:r>
          </a:p>
          <a:p>
            <a:endParaRPr lang="en-US" sz="1800" dirty="0"/>
          </a:p>
        </p:txBody>
      </p:sp>
      <p:pic>
        <p:nvPicPr>
          <p:cNvPr id="31749" name="Picture 6"/>
          <p:cNvPicPr>
            <a:picLocks noChangeAspect="1" noChangeArrowheads="1"/>
          </p:cNvPicPr>
          <p:nvPr/>
        </p:nvPicPr>
        <p:blipFill>
          <a:blip r:embed="rId2"/>
          <a:srcRect/>
          <a:stretch>
            <a:fillRect/>
          </a:stretch>
        </p:blipFill>
        <p:spPr bwMode="auto">
          <a:xfrm>
            <a:off x="0" y="990600"/>
            <a:ext cx="4861884" cy="3733800"/>
          </a:xfrm>
          <a:prstGeom prst="rect">
            <a:avLst/>
          </a:prstGeom>
          <a:noFill/>
          <a:ln w="9525">
            <a:noFill/>
            <a:miter lim="800000"/>
            <a:headEnd/>
            <a:tailEnd/>
          </a:ln>
        </p:spPr>
      </p:pic>
      <p:pic>
        <p:nvPicPr>
          <p:cNvPr id="31750" name="Picture 7"/>
          <p:cNvPicPr>
            <a:picLocks noChangeAspect="1" noChangeArrowheads="1"/>
          </p:cNvPicPr>
          <p:nvPr/>
        </p:nvPicPr>
        <p:blipFill>
          <a:blip r:embed="rId3"/>
          <a:srcRect/>
          <a:stretch>
            <a:fillRect/>
          </a:stretch>
        </p:blipFill>
        <p:spPr bwMode="auto">
          <a:xfrm>
            <a:off x="4648200" y="914399"/>
            <a:ext cx="4495800" cy="3793332"/>
          </a:xfrm>
          <a:prstGeom prst="rect">
            <a:avLst/>
          </a:prstGeom>
          <a:noFill/>
          <a:ln w="9525">
            <a:noFill/>
            <a:miter lim="800000"/>
            <a:headEnd/>
            <a:tailEnd/>
          </a:ln>
        </p:spPr>
      </p:pic>
      <p:sp>
        <p:nvSpPr>
          <p:cNvPr id="31751" name="Text Box 9"/>
          <p:cNvSpPr txBox="1">
            <a:spLocks noChangeArrowheads="1"/>
          </p:cNvSpPr>
          <p:nvPr/>
        </p:nvSpPr>
        <p:spPr bwMode="auto">
          <a:xfrm>
            <a:off x="0" y="4648200"/>
            <a:ext cx="4724400" cy="1200329"/>
          </a:xfrm>
          <a:prstGeom prst="rect">
            <a:avLst/>
          </a:prstGeom>
          <a:noFill/>
          <a:ln w="9525">
            <a:noFill/>
            <a:miter lim="800000"/>
            <a:headEnd/>
            <a:tailEnd/>
          </a:ln>
        </p:spPr>
        <p:txBody>
          <a:bodyPr wrap="square">
            <a:prstTxWarp prst="textNoShape">
              <a:avLst/>
            </a:prstTxWarp>
            <a:spAutoFit/>
          </a:bodyPr>
          <a:lstStyle/>
          <a:p>
            <a:r>
              <a:rPr lang="en-US" sz="1800" dirty="0">
                <a:solidFill>
                  <a:srgbClr val="000090"/>
                </a:solidFill>
                <a:latin typeface="Tahoma"/>
              </a:rPr>
              <a:t>Other features:</a:t>
            </a:r>
          </a:p>
          <a:p>
            <a:r>
              <a:rPr lang="en-US" sz="1800" dirty="0">
                <a:solidFill>
                  <a:srgbClr val="000090"/>
                </a:solidFill>
                <a:latin typeface="Tahoma"/>
              </a:rPr>
              <a:t>-phase trombone (in the </a:t>
            </a:r>
            <a:r>
              <a:rPr lang="en-US" sz="1800" dirty="0" smtClean="0">
                <a:solidFill>
                  <a:srgbClr val="000090"/>
                </a:solidFill>
                <a:latin typeface="Tahoma"/>
              </a:rPr>
              <a:t>straight sections</a:t>
            </a:r>
            <a:r>
              <a:rPr lang="en-US" sz="1800" dirty="0">
                <a:solidFill>
                  <a:srgbClr val="000090"/>
                </a:solidFill>
                <a:latin typeface="Tahoma"/>
              </a:rPr>
              <a:t>)</a:t>
            </a:r>
          </a:p>
          <a:p>
            <a:r>
              <a:rPr lang="en-US" sz="1800" dirty="0">
                <a:solidFill>
                  <a:srgbClr val="000090"/>
                </a:solidFill>
                <a:latin typeface="Tahoma"/>
              </a:rPr>
              <a:t>-path length control (at 12 o’clock region)</a:t>
            </a:r>
          </a:p>
          <a:p>
            <a:r>
              <a:rPr lang="en-US" sz="1800" dirty="0">
                <a:solidFill>
                  <a:srgbClr val="000090"/>
                </a:solidFill>
                <a:latin typeface="Tahoma"/>
              </a:rPr>
              <a:t>-initial design for separator/merger</a:t>
            </a:r>
          </a:p>
        </p:txBody>
      </p:sp>
      <p:sp>
        <p:nvSpPr>
          <p:cNvPr id="8"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12</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30722" name="Group 2"/>
          <p:cNvGrpSpPr>
            <a:grpSpLocks/>
          </p:cNvGrpSpPr>
          <p:nvPr/>
        </p:nvGrpSpPr>
        <p:grpSpPr bwMode="auto">
          <a:xfrm>
            <a:off x="0" y="1447800"/>
            <a:ext cx="5302250" cy="4076700"/>
            <a:chOff x="0" y="912"/>
            <a:chExt cx="3340" cy="2568"/>
          </a:xfrm>
        </p:grpSpPr>
        <p:pic>
          <p:nvPicPr>
            <p:cNvPr id="30845" name="Picture 3"/>
            <p:cNvPicPr>
              <a:picLocks noChangeAspect="1" noChangeArrowheads="1"/>
            </p:cNvPicPr>
            <p:nvPr/>
          </p:nvPicPr>
          <p:blipFill>
            <a:blip r:embed="rId2"/>
            <a:srcRect/>
            <a:stretch>
              <a:fillRect/>
            </a:stretch>
          </p:blipFill>
          <p:spPr bwMode="auto">
            <a:xfrm>
              <a:off x="0" y="912"/>
              <a:ext cx="3340" cy="2568"/>
            </a:xfrm>
            <a:prstGeom prst="rect">
              <a:avLst/>
            </a:prstGeom>
            <a:noFill/>
            <a:ln w="9525">
              <a:noFill/>
              <a:miter lim="800000"/>
              <a:headEnd/>
              <a:tailEnd/>
            </a:ln>
          </p:spPr>
        </p:pic>
        <p:grpSp>
          <p:nvGrpSpPr>
            <p:cNvPr id="30846" name="Group 4"/>
            <p:cNvGrpSpPr>
              <a:grpSpLocks noChangeAspect="1"/>
            </p:cNvGrpSpPr>
            <p:nvPr/>
          </p:nvGrpSpPr>
          <p:grpSpPr bwMode="auto">
            <a:xfrm>
              <a:off x="1296" y="2688"/>
              <a:ext cx="58" cy="104"/>
              <a:chOff x="1227" y="2691"/>
              <a:chExt cx="149" cy="265"/>
            </a:xfrm>
          </p:grpSpPr>
          <p:grpSp>
            <p:nvGrpSpPr>
              <p:cNvPr id="30847" name="Group 5"/>
              <p:cNvGrpSpPr>
                <a:grpSpLocks noChangeAspect="1"/>
              </p:cNvGrpSpPr>
              <p:nvPr/>
            </p:nvGrpSpPr>
            <p:grpSpPr bwMode="auto">
              <a:xfrm flipH="1">
                <a:off x="1232" y="2760"/>
                <a:ext cx="87" cy="30"/>
                <a:chOff x="1296" y="1968"/>
                <a:chExt cx="1520" cy="530"/>
              </a:xfrm>
            </p:grpSpPr>
            <p:sp>
              <p:nvSpPr>
                <p:cNvPr id="30885" name="Freeform 6"/>
                <p:cNvSpPr>
                  <a:spLocks noChangeAspect="1"/>
                </p:cNvSpPr>
                <p:nvPr/>
              </p:nvSpPr>
              <p:spPr bwMode="auto">
                <a:xfrm>
                  <a:off x="1296" y="1975"/>
                  <a:ext cx="640" cy="523"/>
                </a:xfrm>
                <a:custGeom>
                  <a:avLst/>
                  <a:gdLst>
                    <a:gd name="T0" fmla="*/ 64 w 640"/>
                    <a:gd name="T1" fmla="*/ 0 h 523"/>
                    <a:gd name="T2" fmla="*/ 640 w 640"/>
                    <a:gd name="T3" fmla="*/ 0 h 523"/>
                    <a:gd name="T4" fmla="*/ 640 w 640"/>
                    <a:gd name="T5" fmla="*/ 176 h 523"/>
                    <a:gd name="T6" fmla="*/ 640 w 640"/>
                    <a:gd name="T7" fmla="*/ 224 h 523"/>
                    <a:gd name="T8" fmla="*/ 570 w 640"/>
                    <a:gd name="T9" fmla="*/ 224 h 523"/>
                    <a:gd name="T10" fmla="*/ 570 w 640"/>
                    <a:gd name="T11" fmla="*/ 144 h 523"/>
                    <a:gd name="T12" fmla="*/ 490 w 640"/>
                    <a:gd name="T13" fmla="*/ 144 h 523"/>
                    <a:gd name="T14" fmla="*/ 490 w 640"/>
                    <a:gd name="T15" fmla="*/ 224 h 523"/>
                    <a:gd name="T16" fmla="*/ 181 w 640"/>
                    <a:gd name="T17" fmla="*/ 224 h 523"/>
                    <a:gd name="T18" fmla="*/ 181 w 640"/>
                    <a:gd name="T19" fmla="*/ 144 h 523"/>
                    <a:gd name="T20" fmla="*/ 99 w 640"/>
                    <a:gd name="T21" fmla="*/ 143 h 523"/>
                    <a:gd name="T22" fmla="*/ 103 w 640"/>
                    <a:gd name="T23" fmla="*/ 361 h 523"/>
                    <a:gd name="T24" fmla="*/ 183 w 640"/>
                    <a:gd name="T25" fmla="*/ 361 h 523"/>
                    <a:gd name="T26" fmla="*/ 186 w 640"/>
                    <a:gd name="T27" fmla="*/ 288 h 523"/>
                    <a:gd name="T28" fmla="*/ 489 w 640"/>
                    <a:gd name="T29" fmla="*/ 289 h 523"/>
                    <a:gd name="T30" fmla="*/ 491 w 640"/>
                    <a:gd name="T31" fmla="*/ 373 h 523"/>
                    <a:gd name="T32" fmla="*/ 575 w 640"/>
                    <a:gd name="T33" fmla="*/ 371 h 523"/>
                    <a:gd name="T34" fmla="*/ 573 w 640"/>
                    <a:gd name="T35" fmla="*/ 293 h 523"/>
                    <a:gd name="T36" fmla="*/ 635 w 640"/>
                    <a:gd name="T37" fmla="*/ 293 h 523"/>
                    <a:gd name="T38" fmla="*/ 640 w 640"/>
                    <a:gd name="T39" fmla="*/ 523 h 523"/>
                    <a:gd name="T40" fmla="*/ 0 w 640"/>
                    <a:gd name="T41" fmla="*/ 523 h 523"/>
                    <a:gd name="T42" fmla="*/ 0 w 640"/>
                    <a:gd name="T43" fmla="*/ 0 h 523"/>
                    <a:gd name="T44" fmla="*/ 64 w 640"/>
                    <a:gd name="T45" fmla="*/ 0 h 5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0"/>
                    <a:gd name="T70" fmla="*/ 0 h 523"/>
                    <a:gd name="T71" fmla="*/ 640 w 640"/>
                    <a:gd name="T72" fmla="*/ 523 h 5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0" h="523">
                      <a:moveTo>
                        <a:pt x="64" y="0"/>
                      </a:moveTo>
                      <a:lnTo>
                        <a:pt x="640" y="0"/>
                      </a:lnTo>
                      <a:lnTo>
                        <a:pt x="640" y="176"/>
                      </a:lnTo>
                      <a:lnTo>
                        <a:pt x="640" y="224"/>
                      </a:lnTo>
                      <a:lnTo>
                        <a:pt x="570" y="224"/>
                      </a:lnTo>
                      <a:lnTo>
                        <a:pt x="570" y="144"/>
                      </a:lnTo>
                      <a:lnTo>
                        <a:pt x="490" y="144"/>
                      </a:lnTo>
                      <a:lnTo>
                        <a:pt x="490" y="224"/>
                      </a:lnTo>
                      <a:lnTo>
                        <a:pt x="181" y="224"/>
                      </a:lnTo>
                      <a:lnTo>
                        <a:pt x="181" y="144"/>
                      </a:lnTo>
                      <a:lnTo>
                        <a:pt x="99" y="143"/>
                      </a:lnTo>
                      <a:lnTo>
                        <a:pt x="103" y="361"/>
                      </a:lnTo>
                      <a:lnTo>
                        <a:pt x="183" y="361"/>
                      </a:lnTo>
                      <a:lnTo>
                        <a:pt x="186" y="288"/>
                      </a:lnTo>
                      <a:lnTo>
                        <a:pt x="489" y="289"/>
                      </a:lnTo>
                      <a:lnTo>
                        <a:pt x="491" y="373"/>
                      </a:lnTo>
                      <a:lnTo>
                        <a:pt x="575" y="371"/>
                      </a:lnTo>
                      <a:lnTo>
                        <a:pt x="573" y="293"/>
                      </a:lnTo>
                      <a:lnTo>
                        <a:pt x="635" y="293"/>
                      </a:lnTo>
                      <a:lnTo>
                        <a:pt x="640" y="523"/>
                      </a:lnTo>
                      <a:lnTo>
                        <a:pt x="0" y="523"/>
                      </a:lnTo>
                      <a:lnTo>
                        <a:pt x="0" y="0"/>
                      </a:lnTo>
                      <a:lnTo>
                        <a:pt x="64" y="0"/>
                      </a:lnTo>
                      <a:close/>
                    </a:path>
                  </a:pathLst>
                </a:custGeom>
                <a:solidFill>
                  <a:schemeClr val="hlink"/>
                </a:solidFill>
                <a:ln w="12700">
                  <a:solidFill>
                    <a:schemeClr val="tx1"/>
                  </a:solidFill>
                  <a:round/>
                  <a:headEnd/>
                  <a:tailEnd/>
                </a:ln>
              </p:spPr>
              <p:txBody>
                <a:bodyPr wrap="none" anchor="ctr">
                  <a:prstTxWarp prst="textNoShape">
                    <a:avLst/>
                  </a:prstTxWarp>
                </a:bodyPr>
                <a:lstStyle/>
                <a:p>
                  <a:endParaRPr lang="en-US"/>
                </a:p>
              </p:txBody>
            </p:sp>
            <p:sp>
              <p:nvSpPr>
                <p:cNvPr id="30886" name="Rectangle 7"/>
                <p:cNvSpPr>
                  <a:spLocks noChangeAspect="1" noChangeArrowheads="1"/>
                </p:cNvSpPr>
                <p:nvPr/>
              </p:nvSpPr>
              <p:spPr bwMode="auto">
                <a:xfrm>
                  <a:off x="1407" y="212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87" name="Rectangle 8"/>
                <p:cNvSpPr>
                  <a:spLocks noChangeAspect="1" noChangeArrowheads="1"/>
                </p:cNvSpPr>
                <p:nvPr/>
              </p:nvSpPr>
              <p:spPr bwMode="auto">
                <a:xfrm>
                  <a:off x="1409" y="226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88" name="Rectangle 9"/>
                <p:cNvSpPr>
                  <a:spLocks noChangeAspect="1" noChangeArrowheads="1"/>
                </p:cNvSpPr>
                <p:nvPr/>
              </p:nvSpPr>
              <p:spPr bwMode="auto">
                <a:xfrm>
                  <a:off x="1797" y="227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89" name="Rectangle 10"/>
                <p:cNvSpPr>
                  <a:spLocks noChangeAspect="1" noChangeArrowheads="1"/>
                </p:cNvSpPr>
                <p:nvPr/>
              </p:nvSpPr>
              <p:spPr bwMode="auto">
                <a:xfrm>
                  <a:off x="1795" y="2128"/>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90" name="Freeform 11"/>
                <p:cNvSpPr>
                  <a:spLocks noChangeAspect="1"/>
                </p:cNvSpPr>
                <p:nvPr/>
              </p:nvSpPr>
              <p:spPr bwMode="auto">
                <a:xfrm>
                  <a:off x="1397" y="1968"/>
                  <a:ext cx="1419" cy="529"/>
                </a:xfrm>
                <a:custGeom>
                  <a:avLst/>
                  <a:gdLst>
                    <a:gd name="T0" fmla="*/ 26 w 1419"/>
                    <a:gd name="T1" fmla="*/ 270 h 529"/>
                    <a:gd name="T2" fmla="*/ 76 w 1419"/>
                    <a:gd name="T3" fmla="*/ 238 h 529"/>
                    <a:gd name="T4" fmla="*/ 482 w 1419"/>
                    <a:gd name="T5" fmla="*/ 240 h 529"/>
                    <a:gd name="T6" fmla="*/ 600 w 1419"/>
                    <a:gd name="T7" fmla="*/ 214 h 529"/>
                    <a:gd name="T8" fmla="*/ 810 w 1419"/>
                    <a:gd name="T9" fmla="*/ 32 h 529"/>
                    <a:gd name="T10" fmla="*/ 1318 w 1419"/>
                    <a:gd name="T11" fmla="*/ 44 h 529"/>
                    <a:gd name="T12" fmla="*/ 1418 w 1419"/>
                    <a:gd name="T13" fmla="*/ 270 h 529"/>
                    <a:gd name="T14" fmla="*/ 1314 w 1419"/>
                    <a:gd name="T15" fmla="*/ 490 h 529"/>
                    <a:gd name="T16" fmla="*/ 788 w 1419"/>
                    <a:gd name="T17" fmla="*/ 498 h 529"/>
                    <a:gd name="T18" fmla="*/ 612 w 1419"/>
                    <a:gd name="T19" fmla="*/ 306 h 529"/>
                    <a:gd name="T20" fmla="*/ 476 w 1419"/>
                    <a:gd name="T21" fmla="*/ 292 h 529"/>
                    <a:gd name="T22" fmla="*/ 78 w 1419"/>
                    <a:gd name="T23" fmla="*/ 286 h 529"/>
                    <a:gd name="T24" fmla="*/ 24 w 1419"/>
                    <a:gd name="T25" fmla="*/ 258 h 529"/>
                    <a:gd name="T26" fmla="*/ 20 w 1419"/>
                    <a:gd name="T27" fmla="*/ 268 h 5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29"/>
                    <a:gd name="T44" fmla="*/ 1419 w 1419"/>
                    <a:gd name="T45" fmla="*/ 529 h 5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29">
                      <a:moveTo>
                        <a:pt x="26" y="270"/>
                      </a:moveTo>
                      <a:cubicBezTo>
                        <a:pt x="34" y="265"/>
                        <a:pt x="0" y="243"/>
                        <a:pt x="76" y="238"/>
                      </a:cubicBezTo>
                      <a:cubicBezTo>
                        <a:pt x="152" y="233"/>
                        <a:pt x="395" y="244"/>
                        <a:pt x="482" y="240"/>
                      </a:cubicBezTo>
                      <a:cubicBezTo>
                        <a:pt x="569" y="236"/>
                        <a:pt x="545" y="249"/>
                        <a:pt x="600" y="214"/>
                      </a:cubicBezTo>
                      <a:cubicBezTo>
                        <a:pt x="655" y="179"/>
                        <a:pt x="690" y="60"/>
                        <a:pt x="810" y="32"/>
                      </a:cubicBezTo>
                      <a:cubicBezTo>
                        <a:pt x="922" y="0"/>
                        <a:pt x="1221" y="5"/>
                        <a:pt x="1318" y="44"/>
                      </a:cubicBezTo>
                      <a:cubicBezTo>
                        <a:pt x="1419" y="84"/>
                        <a:pt x="1419" y="196"/>
                        <a:pt x="1418" y="270"/>
                      </a:cubicBezTo>
                      <a:cubicBezTo>
                        <a:pt x="1417" y="344"/>
                        <a:pt x="1419" y="452"/>
                        <a:pt x="1314" y="490"/>
                      </a:cubicBezTo>
                      <a:cubicBezTo>
                        <a:pt x="1209" y="528"/>
                        <a:pt x="905" y="529"/>
                        <a:pt x="788" y="498"/>
                      </a:cubicBezTo>
                      <a:cubicBezTo>
                        <a:pt x="671" y="467"/>
                        <a:pt x="664" y="340"/>
                        <a:pt x="612" y="306"/>
                      </a:cubicBezTo>
                      <a:cubicBezTo>
                        <a:pt x="560" y="272"/>
                        <a:pt x="565" y="295"/>
                        <a:pt x="476" y="292"/>
                      </a:cubicBezTo>
                      <a:cubicBezTo>
                        <a:pt x="387" y="289"/>
                        <a:pt x="153" y="292"/>
                        <a:pt x="78" y="286"/>
                      </a:cubicBezTo>
                      <a:cubicBezTo>
                        <a:pt x="3" y="280"/>
                        <a:pt x="34" y="261"/>
                        <a:pt x="24" y="258"/>
                      </a:cubicBezTo>
                      <a:lnTo>
                        <a:pt x="20" y="268"/>
                      </a:lnTo>
                    </a:path>
                  </a:pathLst>
                </a:custGeom>
                <a:noFill/>
                <a:ln w="12700">
                  <a:solidFill>
                    <a:schemeClr val="tx1"/>
                  </a:solidFill>
                  <a:round/>
                  <a:headEnd/>
                  <a:tailEnd/>
                </a:ln>
              </p:spPr>
              <p:txBody>
                <a:bodyPr wrap="none" anchor="ctr">
                  <a:prstTxWarp prst="textNoShape">
                    <a:avLst/>
                  </a:prstTxWarp>
                </a:bodyPr>
                <a:lstStyle/>
                <a:p>
                  <a:endParaRPr lang="en-US"/>
                </a:p>
              </p:txBody>
            </p:sp>
          </p:grpSp>
          <p:grpSp>
            <p:nvGrpSpPr>
              <p:cNvPr id="30848" name="Group 12"/>
              <p:cNvGrpSpPr>
                <a:grpSpLocks noChangeAspect="1"/>
              </p:cNvGrpSpPr>
              <p:nvPr/>
            </p:nvGrpSpPr>
            <p:grpSpPr bwMode="auto">
              <a:xfrm flipH="1">
                <a:off x="1232" y="2796"/>
                <a:ext cx="87" cy="31"/>
                <a:chOff x="1296" y="1968"/>
                <a:chExt cx="1520" cy="530"/>
              </a:xfrm>
            </p:grpSpPr>
            <p:sp>
              <p:nvSpPr>
                <p:cNvPr id="30879" name="Freeform 13"/>
                <p:cNvSpPr>
                  <a:spLocks noChangeAspect="1"/>
                </p:cNvSpPr>
                <p:nvPr/>
              </p:nvSpPr>
              <p:spPr bwMode="auto">
                <a:xfrm>
                  <a:off x="1296" y="1975"/>
                  <a:ext cx="640" cy="523"/>
                </a:xfrm>
                <a:custGeom>
                  <a:avLst/>
                  <a:gdLst>
                    <a:gd name="T0" fmla="*/ 64 w 640"/>
                    <a:gd name="T1" fmla="*/ 0 h 523"/>
                    <a:gd name="T2" fmla="*/ 640 w 640"/>
                    <a:gd name="T3" fmla="*/ 0 h 523"/>
                    <a:gd name="T4" fmla="*/ 640 w 640"/>
                    <a:gd name="T5" fmla="*/ 176 h 523"/>
                    <a:gd name="T6" fmla="*/ 640 w 640"/>
                    <a:gd name="T7" fmla="*/ 224 h 523"/>
                    <a:gd name="T8" fmla="*/ 570 w 640"/>
                    <a:gd name="T9" fmla="*/ 224 h 523"/>
                    <a:gd name="T10" fmla="*/ 570 w 640"/>
                    <a:gd name="T11" fmla="*/ 144 h 523"/>
                    <a:gd name="T12" fmla="*/ 490 w 640"/>
                    <a:gd name="T13" fmla="*/ 144 h 523"/>
                    <a:gd name="T14" fmla="*/ 490 w 640"/>
                    <a:gd name="T15" fmla="*/ 224 h 523"/>
                    <a:gd name="T16" fmla="*/ 181 w 640"/>
                    <a:gd name="T17" fmla="*/ 224 h 523"/>
                    <a:gd name="T18" fmla="*/ 181 w 640"/>
                    <a:gd name="T19" fmla="*/ 144 h 523"/>
                    <a:gd name="T20" fmla="*/ 99 w 640"/>
                    <a:gd name="T21" fmla="*/ 143 h 523"/>
                    <a:gd name="T22" fmla="*/ 103 w 640"/>
                    <a:gd name="T23" fmla="*/ 361 h 523"/>
                    <a:gd name="T24" fmla="*/ 183 w 640"/>
                    <a:gd name="T25" fmla="*/ 361 h 523"/>
                    <a:gd name="T26" fmla="*/ 186 w 640"/>
                    <a:gd name="T27" fmla="*/ 288 h 523"/>
                    <a:gd name="T28" fmla="*/ 489 w 640"/>
                    <a:gd name="T29" fmla="*/ 289 h 523"/>
                    <a:gd name="T30" fmla="*/ 491 w 640"/>
                    <a:gd name="T31" fmla="*/ 373 h 523"/>
                    <a:gd name="T32" fmla="*/ 575 w 640"/>
                    <a:gd name="T33" fmla="*/ 371 h 523"/>
                    <a:gd name="T34" fmla="*/ 573 w 640"/>
                    <a:gd name="T35" fmla="*/ 293 h 523"/>
                    <a:gd name="T36" fmla="*/ 635 w 640"/>
                    <a:gd name="T37" fmla="*/ 293 h 523"/>
                    <a:gd name="T38" fmla="*/ 640 w 640"/>
                    <a:gd name="T39" fmla="*/ 523 h 523"/>
                    <a:gd name="T40" fmla="*/ 0 w 640"/>
                    <a:gd name="T41" fmla="*/ 523 h 523"/>
                    <a:gd name="T42" fmla="*/ 0 w 640"/>
                    <a:gd name="T43" fmla="*/ 0 h 523"/>
                    <a:gd name="T44" fmla="*/ 64 w 640"/>
                    <a:gd name="T45" fmla="*/ 0 h 5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0"/>
                    <a:gd name="T70" fmla="*/ 0 h 523"/>
                    <a:gd name="T71" fmla="*/ 640 w 640"/>
                    <a:gd name="T72" fmla="*/ 523 h 5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0" h="523">
                      <a:moveTo>
                        <a:pt x="64" y="0"/>
                      </a:moveTo>
                      <a:lnTo>
                        <a:pt x="640" y="0"/>
                      </a:lnTo>
                      <a:lnTo>
                        <a:pt x="640" y="176"/>
                      </a:lnTo>
                      <a:lnTo>
                        <a:pt x="640" y="224"/>
                      </a:lnTo>
                      <a:lnTo>
                        <a:pt x="570" y="224"/>
                      </a:lnTo>
                      <a:lnTo>
                        <a:pt x="570" y="144"/>
                      </a:lnTo>
                      <a:lnTo>
                        <a:pt x="490" y="144"/>
                      </a:lnTo>
                      <a:lnTo>
                        <a:pt x="490" y="224"/>
                      </a:lnTo>
                      <a:lnTo>
                        <a:pt x="181" y="224"/>
                      </a:lnTo>
                      <a:lnTo>
                        <a:pt x="181" y="144"/>
                      </a:lnTo>
                      <a:lnTo>
                        <a:pt x="99" y="143"/>
                      </a:lnTo>
                      <a:lnTo>
                        <a:pt x="103" y="361"/>
                      </a:lnTo>
                      <a:lnTo>
                        <a:pt x="183" y="361"/>
                      </a:lnTo>
                      <a:lnTo>
                        <a:pt x="186" y="288"/>
                      </a:lnTo>
                      <a:lnTo>
                        <a:pt x="489" y="289"/>
                      </a:lnTo>
                      <a:lnTo>
                        <a:pt x="491" y="373"/>
                      </a:lnTo>
                      <a:lnTo>
                        <a:pt x="575" y="371"/>
                      </a:lnTo>
                      <a:lnTo>
                        <a:pt x="573" y="293"/>
                      </a:lnTo>
                      <a:lnTo>
                        <a:pt x="635" y="293"/>
                      </a:lnTo>
                      <a:lnTo>
                        <a:pt x="640" y="523"/>
                      </a:lnTo>
                      <a:lnTo>
                        <a:pt x="0" y="523"/>
                      </a:lnTo>
                      <a:lnTo>
                        <a:pt x="0" y="0"/>
                      </a:lnTo>
                      <a:lnTo>
                        <a:pt x="64" y="0"/>
                      </a:lnTo>
                      <a:close/>
                    </a:path>
                  </a:pathLst>
                </a:custGeom>
                <a:solidFill>
                  <a:schemeClr val="hlink"/>
                </a:solidFill>
                <a:ln w="12700">
                  <a:solidFill>
                    <a:schemeClr val="tx1"/>
                  </a:solidFill>
                  <a:round/>
                  <a:headEnd/>
                  <a:tailEnd/>
                </a:ln>
              </p:spPr>
              <p:txBody>
                <a:bodyPr wrap="none" anchor="ctr">
                  <a:prstTxWarp prst="textNoShape">
                    <a:avLst/>
                  </a:prstTxWarp>
                </a:bodyPr>
                <a:lstStyle/>
                <a:p>
                  <a:endParaRPr lang="en-US"/>
                </a:p>
              </p:txBody>
            </p:sp>
            <p:sp>
              <p:nvSpPr>
                <p:cNvPr id="30880" name="Rectangle 14"/>
                <p:cNvSpPr>
                  <a:spLocks noChangeAspect="1" noChangeArrowheads="1"/>
                </p:cNvSpPr>
                <p:nvPr/>
              </p:nvSpPr>
              <p:spPr bwMode="auto">
                <a:xfrm>
                  <a:off x="1407" y="212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81" name="Rectangle 15"/>
                <p:cNvSpPr>
                  <a:spLocks noChangeAspect="1" noChangeArrowheads="1"/>
                </p:cNvSpPr>
                <p:nvPr/>
              </p:nvSpPr>
              <p:spPr bwMode="auto">
                <a:xfrm>
                  <a:off x="1409" y="226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82" name="Rectangle 16"/>
                <p:cNvSpPr>
                  <a:spLocks noChangeAspect="1" noChangeArrowheads="1"/>
                </p:cNvSpPr>
                <p:nvPr/>
              </p:nvSpPr>
              <p:spPr bwMode="auto">
                <a:xfrm>
                  <a:off x="1797" y="227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83" name="Rectangle 17"/>
                <p:cNvSpPr>
                  <a:spLocks noChangeAspect="1" noChangeArrowheads="1"/>
                </p:cNvSpPr>
                <p:nvPr/>
              </p:nvSpPr>
              <p:spPr bwMode="auto">
                <a:xfrm>
                  <a:off x="1795" y="2128"/>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84" name="Freeform 18"/>
                <p:cNvSpPr>
                  <a:spLocks noChangeAspect="1"/>
                </p:cNvSpPr>
                <p:nvPr/>
              </p:nvSpPr>
              <p:spPr bwMode="auto">
                <a:xfrm>
                  <a:off x="1397" y="1968"/>
                  <a:ext cx="1419" cy="529"/>
                </a:xfrm>
                <a:custGeom>
                  <a:avLst/>
                  <a:gdLst>
                    <a:gd name="T0" fmla="*/ 26 w 1419"/>
                    <a:gd name="T1" fmla="*/ 270 h 529"/>
                    <a:gd name="T2" fmla="*/ 76 w 1419"/>
                    <a:gd name="T3" fmla="*/ 238 h 529"/>
                    <a:gd name="T4" fmla="*/ 482 w 1419"/>
                    <a:gd name="T5" fmla="*/ 240 h 529"/>
                    <a:gd name="T6" fmla="*/ 600 w 1419"/>
                    <a:gd name="T7" fmla="*/ 214 h 529"/>
                    <a:gd name="T8" fmla="*/ 810 w 1419"/>
                    <a:gd name="T9" fmla="*/ 32 h 529"/>
                    <a:gd name="T10" fmla="*/ 1318 w 1419"/>
                    <a:gd name="T11" fmla="*/ 44 h 529"/>
                    <a:gd name="T12" fmla="*/ 1418 w 1419"/>
                    <a:gd name="T13" fmla="*/ 270 h 529"/>
                    <a:gd name="T14" fmla="*/ 1314 w 1419"/>
                    <a:gd name="T15" fmla="*/ 490 h 529"/>
                    <a:gd name="T16" fmla="*/ 788 w 1419"/>
                    <a:gd name="T17" fmla="*/ 498 h 529"/>
                    <a:gd name="T18" fmla="*/ 612 w 1419"/>
                    <a:gd name="T19" fmla="*/ 306 h 529"/>
                    <a:gd name="T20" fmla="*/ 476 w 1419"/>
                    <a:gd name="T21" fmla="*/ 292 h 529"/>
                    <a:gd name="T22" fmla="*/ 78 w 1419"/>
                    <a:gd name="T23" fmla="*/ 286 h 529"/>
                    <a:gd name="T24" fmla="*/ 24 w 1419"/>
                    <a:gd name="T25" fmla="*/ 258 h 529"/>
                    <a:gd name="T26" fmla="*/ 20 w 1419"/>
                    <a:gd name="T27" fmla="*/ 268 h 5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29"/>
                    <a:gd name="T44" fmla="*/ 1419 w 1419"/>
                    <a:gd name="T45" fmla="*/ 529 h 5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29">
                      <a:moveTo>
                        <a:pt x="26" y="270"/>
                      </a:moveTo>
                      <a:cubicBezTo>
                        <a:pt x="34" y="265"/>
                        <a:pt x="0" y="243"/>
                        <a:pt x="76" y="238"/>
                      </a:cubicBezTo>
                      <a:cubicBezTo>
                        <a:pt x="152" y="233"/>
                        <a:pt x="395" y="244"/>
                        <a:pt x="482" y="240"/>
                      </a:cubicBezTo>
                      <a:cubicBezTo>
                        <a:pt x="569" y="236"/>
                        <a:pt x="545" y="249"/>
                        <a:pt x="600" y="214"/>
                      </a:cubicBezTo>
                      <a:cubicBezTo>
                        <a:pt x="655" y="179"/>
                        <a:pt x="690" y="60"/>
                        <a:pt x="810" y="32"/>
                      </a:cubicBezTo>
                      <a:cubicBezTo>
                        <a:pt x="922" y="0"/>
                        <a:pt x="1221" y="5"/>
                        <a:pt x="1318" y="44"/>
                      </a:cubicBezTo>
                      <a:cubicBezTo>
                        <a:pt x="1419" y="84"/>
                        <a:pt x="1419" y="196"/>
                        <a:pt x="1418" y="270"/>
                      </a:cubicBezTo>
                      <a:cubicBezTo>
                        <a:pt x="1417" y="344"/>
                        <a:pt x="1419" y="452"/>
                        <a:pt x="1314" y="490"/>
                      </a:cubicBezTo>
                      <a:cubicBezTo>
                        <a:pt x="1209" y="528"/>
                        <a:pt x="905" y="529"/>
                        <a:pt x="788" y="498"/>
                      </a:cubicBezTo>
                      <a:cubicBezTo>
                        <a:pt x="671" y="467"/>
                        <a:pt x="664" y="340"/>
                        <a:pt x="612" y="306"/>
                      </a:cubicBezTo>
                      <a:cubicBezTo>
                        <a:pt x="560" y="272"/>
                        <a:pt x="565" y="295"/>
                        <a:pt x="476" y="292"/>
                      </a:cubicBezTo>
                      <a:cubicBezTo>
                        <a:pt x="387" y="289"/>
                        <a:pt x="153" y="292"/>
                        <a:pt x="78" y="286"/>
                      </a:cubicBezTo>
                      <a:cubicBezTo>
                        <a:pt x="3" y="280"/>
                        <a:pt x="34" y="261"/>
                        <a:pt x="24" y="258"/>
                      </a:cubicBezTo>
                      <a:lnTo>
                        <a:pt x="20" y="268"/>
                      </a:lnTo>
                    </a:path>
                  </a:pathLst>
                </a:custGeom>
                <a:noFill/>
                <a:ln w="12700">
                  <a:solidFill>
                    <a:schemeClr val="tx1"/>
                  </a:solidFill>
                  <a:round/>
                  <a:headEnd/>
                  <a:tailEnd/>
                </a:ln>
              </p:spPr>
              <p:txBody>
                <a:bodyPr wrap="none" anchor="ctr">
                  <a:prstTxWarp prst="textNoShape">
                    <a:avLst/>
                  </a:prstTxWarp>
                </a:bodyPr>
                <a:lstStyle/>
                <a:p>
                  <a:endParaRPr lang="en-US"/>
                </a:p>
              </p:txBody>
            </p:sp>
          </p:grpSp>
          <p:grpSp>
            <p:nvGrpSpPr>
              <p:cNvPr id="30849" name="Group 19"/>
              <p:cNvGrpSpPr>
                <a:grpSpLocks noChangeAspect="1"/>
              </p:cNvGrpSpPr>
              <p:nvPr/>
            </p:nvGrpSpPr>
            <p:grpSpPr bwMode="auto">
              <a:xfrm flipH="1">
                <a:off x="1232" y="2833"/>
                <a:ext cx="87" cy="30"/>
                <a:chOff x="1296" y="1968"/>
                <a:chExt cx="1520" cy="530"/>
              </a:xfrm>
            </p:grpSpPr>
            <p:sp>
              <p:nvSpPr>
                <p:cNvPr id="30873" name="Freeform 20"/>
                <p:cNvSpPr>
                  <a:spLocks noChangeAspect="1"/>
                </p:cNvSpPr>
                <p:nvPr/>
              </p:nvSpPr>
              <p:spPr bwMode="auto">
                <a:xfrm>
                  <a:off x="1296" y="1975"/>
                  <a:ext cx="640" cy="523"/>
                </a:xfrm>
                <a:custGeom>
                  <a:avLst/>
                  <a:gdLst>
                    <a:gd name="T0" fmla="*/ 64 w 640"/>
                    <a:gd name="T1" fmla="*/ 0 h 523"/>
                    <a:gd name="T2" fmla="*/ 640 w 640"/>
                    <a:gd name="T3" fmla="*/ 0 h 523"/>
                    <a:gd name="T4" fmla="*/ 640 w 640"/>
                    <a:gd name="T5" fmla="*/ 176 h 523"/>
                    <a:gd name="T6" fmla="*/ 640 w 640"/>
                    <a:gd name="T7" fmla="*/ 224 h 523"/>
                    <a:gd name="T8" fmla="*/ 570 w 640"/>
                    <a:gd name="T9" fmla="*/ 224 h 523"/>
                    <a:gd name="T10" fmla="*/ 570 w 640"/>
                    <a:gd name="T11" fmla="*/ 144 h 523"/>
                    <a:gd name="T12" fmla="*/ 490 w 640"/>
                    <a:gd name="T13" fmla="*/ 144 h 523"/>
                    <a:gd name="T14" fmla="*/ 490 w 640"/>
                    <a:gd name="T15" fmla="*/ 224 h 523"/>
                    <a:gd name="T16" fmla="*/ 181 w 640"/>
                    <a:gd name="T17" fmla="*/ 224 h 523"/>
                    <a:gd name="T18" fmla="*/ 181 w 640"/>
                    <a:gd name="T19" fmla="*/ 144 h 523"/>
                    <a:gd name="T20" fmla="*/ 99 w 640"/>
                    <a:gd name="T21" fmla="*/ 143 h 523"/>
                    <a:gd name="T22" fmla="*/ 103 w 640"/>
                    <a:gd name="T23" fmla="*/ 361 h 523"/>
                    <a:gd name="T24" fmla="*/ 183 w 640"/>
                    <a:gd name="T25" fmla="*/ 361 h 523"/>
                    <a:gd name="T26" fmla="*/ 186 w 640"/>
                    <a:gd name="T27" fmla="*/ 288 h 523"/>
                    <a:gd name="T28" fmla="*/ 489 w 640"/>
                    <a:gd name="T29" fmla="*/ 289 h 523"/>
                    <a:gd name="T30" fmla="*/ 491 w 640"/>
                    <a:gd name="T31" fmla="*/ 373 h 523"/>
                    <a:gd name="T32" fmla="*/ 575 w 640"/>
                    <a:gd name="T33" fmla="*/ 371 h 523"/>
                    <a:gd name="T34" fmla="*/ 573 w 640"/>
                    <a:gd name="T35" fmla="*/ 293 h 523"/>
                    <a:gd name="T36" fmla="*/ 635 w 640"/>
                    <a:gd name="T37" fmla="*/ 293 h 523"/>
                    <a:gd name="T38" fmla="*/ 640 w 640"/>
                    <a:gd name="T39" fmla="*/ 523 h 523"/>
                    <a:gd name="T40" fmla="*/ 0 w 640"/>
                    <a:gd name="T41" fmla="*/ 523 h 523"/>
                    <a:gd name="T42" fmla="*/ 0 w 640"/>
                    <a:gd name="T43" fmla="*/ 0 h 523"/>
                    <a:gd name="T44" fmla="*/ 64 w 640"/>
                    <a:gd name="T45" fmla="*/ 0 h 5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0"/>
                    <a:gd name="T70" fmla="*/ 0 h 523"/>
                    <a:gd name="T71" fmla="*/ 640 w 640"/>
                    <a:gd name="T72" fmla="*/ 523 h 5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0" h="523">
                      <a:moveTo>
                        <a:pt x="64" y="0"/>
                      </a:moveTo>
                      <a:lnTo>
                        <a:pt x="640" y="0"/>
                      </a:lnTo>
                      <a:lnTo>
                        <a:pt x="640" y="176"/>
                      </a:lnTo>
                      <a:lnTo>
                        <a:pt x="640" y="224"/>
                      </a:lnTo>
                      <a:lnTo>
                        <a:pt x="570" y="224"/>
                      </a:lnTo>
                      <a:lnTo>
                        <a:pt x="570" y="144"/>
                      </a:lnTo>
                      <a:lnTo>
                        <a:pt x="490" y="144"/>
                      </a:lnTo>
                      <a:lnTo>
                        <a:pt x="490" y="224"/>
                      </a:lnTo>
                      <a:lnTo>
                        <a:pt x="181" y="224"/>
                      </a:lnTo>
                      <a:lnTo>
                        <a:pt x="181" y="144"/>
                      </a:lnTo>
                      <a:lnTo>
                        <a:pt x="99" y="143"/>
                      </a:lnTo>
                      <a:lnTo>
                        <a:pt x="103" y="361"/>
                      </a:lnTo>
                      <a:lnTo>
                        <a:pt x="183" y="361"/>
                      </a:lnTo>
                      <a:lnTo>
                        <a:pt x="186" y="288"/>
                      </a:lnTo>
                      <a:lnTo>
                        <a:pt x="489" y="289"/>
                      </a:lnTo>
                      <a:lnTo>
                        <a:pt x="491" y="373"/>
                      </a:lnTo>
                      <a:lnTo>
                        <a:pt x="575" y="371"/>
                      </a:lnTo>
                      <a:lnTo>
                        <a:pt x="573" y="293"/>
                      </a:lnTo>
                      <a:lnTo>
                        <a:pt x="635" y="293"/>
                      </a:lnTo>
                      <a:lnTo>
                        <a:pt x="640" y="523"/>
                      </a:lnTo>
                      <a:lnTo>
                        <a:pt x="0" y="523"/>
                      </a:lnTo>
                      <a:lnTo>
                        <a:pt x="0" y="0"/>
                      </a:lnTo>
                      <a:lnTo>
                        <a:pt x="64" y="0"/>
                      </a:lnTo>
                      <a:close/>
                    </a:path>
                  </a:pathLst>
                </a:custGeom>
                <a:solidFill>
                  <a:schemeClr val="hlink"/>
                </a:solidFill>
                <a:ln w="12700">
                  <a:solidFill>
                    <a:schemeClr val="tx1"/>
                  </a:solidFill>
                  <a:round/>
                  <a:headEnd/>
                  <a:tailEnd/>
                </a:ln>
              </p:spPr>
              <p:txBody>
                <a:bodyPr wrap="none" anchor="ctr">
                  <a:prstTxWarp prst="textNoShape">
                    <a:avLst/>
                  </a:prstTxWarp>
                </a:bodyPr>
                <a:lstStyle/>
                <a:p>
                  <a:endParaRPr lang="en-US"/>
                </a:p>
              </p:txBody>
            </p:sp>
            <p:sp>
              <p:nvSpPr>
                <p:cNvPr id="30874" name="Rectangle 21"/>
                <p:cNvSpPr>
                  <a:spLocks noChangeAspect="1" noChangeArrowheads="1"/>
                </p:cNvSpPr>
                <p:nvPr/>
              </p:nvSpPr>
              <p:spPr bwMode="auto">
                <a:xfrm>
                  <a:off x="1407" y="212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75" name="Rectangle 22"/>
                <p:cNvSpPr>
                  <a:spLocks noChangeAspect="1" noChangeArrowheads="1"/>
                </p:cNvSpPr>
                <p:nvPr/>
              </p:nvSpPr>
              <p:spPr bwMode="auto">
                <a:xfrm>
                  <a:off x="1409" y="226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76" name="Rectangle 23"/>
                <p:cNvSpPr>
                  <a:spLocks noChangeAspect="1" noChangeArrowheads="1"/>
                </p:cNvSpPr>
                <p:nvPr/>
              </p:nvSpPr>
              <p:spPr bwMode="auto">
                <a:xfrm>
                  <a:off x="1797" y="227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77" name="Rectangle 24"/>
                <p:cNvSpPr>
                  <a:spLocks noChangeAspect="1" noChangeArrowheads="1"/>
                </p:cNvSpPr>
                <p:nvPr/>
              </p:nvSpPr>
              <p:spPr bwMode="auto">
                <a:xfrm>
                  <a:off x="1795" y="2128"/>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78" name="Freeform 25"/>
                <p:cNvSpPr>
                  <a:spLocks noChangeAspect="1"/>
                </p:cNvSpPr>
                <p:nvPr/>
              </p:nvSpPr>
              <p:spPr bwMode="auto">
                <a:xfrm>
                  <a:off x="1397" y="1968"/>
                  <a:ext cx="1419" cy="529"/>
                </a:xfrm>
                <a:custGeom>
                  <a:avLst/>
                  <a:gdLst>
                    <a:gd name="T0" fmla="*/ 26 w 1419"/>
                    <a:gd name="T1" fmla="*/ 270 h 529"/>
                    <a:gd name="T2" fmla="*/ 76 w 1419"/>
                    <a:gd name="T3" fmla="*/ 238 h 529"/>
                    <a:gd name="T4" fmla="*/ 482 w 1419"/>
                    <a:gd name="T5" fmla="*/ 240 h 529"/>
                    <a:gd name="T6" fmla="*/ 600 w 1419"/>
                    <a:gd name="T7" fmla="*/ 214 h 529"/>
                    <a:gd name="T8" fmla="*/ 810 w 1419"/>
                    <a:gd name="T9" fmla="*/ 32 h 529"/>
                    <a:gd name="T10" fmla="*/ 1318 w 1419"/>
                    <a:gd name="T11" fmla="*/ 44 h 529"/>
                    <a:gd name="T12" fmla="*/ 1418 w 1419"/>
                    <a:gd name="T13" fmla="*/ 270 h 529"/>
                    <a:gd name="T14" fmla="*/ 1314 w 1419"/>
                    <a:gd name="T15" fmla="*/ 490 h 529"/>
                    <a:gd name="T16" fmla="*/ 788 w 1419"/>
                    <a:gd name="T17" fmla="*/ 498 h 529"/>
                    <a:gd name="T18" fmla="*/ 612 w 1419"/>
                    <a:gd name="T19" fmla="*/ 306 h 529"/>
                    <a:gd name="T20" fmla="*/ 476 w 1419"/>
                    <a:gd name="T21" fmla="*/ 292 h 529"/>
                    <a:gd name="T22" fmla="*/ 78 w 1419"/>
                    <a:gd name="T23" fmla="*/ 286 h 529"/>
                    <a:gd name="T24" fmla="*/ 24 w 1419"/>
                    <a:gd name="T25" fmla="*/ 258 h 529"/>
                    <a:gd name="T26" fmla="*/ 20 w 1419"/>
                    <a:gd name="T27" fmla="*/ 268 h 5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29"/>
                    <a:gd name="T44" fmla="*/ 1419 w 1419"/>
                    <a:gd name="T45" fmla="*/ 529 h 5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29">
                      <a:moveTo>
                        <a:pt x="26" y="270"/>
                      </a:moveTo>
                      <a:cubicBezTo>
                        <a:pt x="34" y="265"/>
                        <a:pt x="0" y="243"/>
                        <a:pt x="76" y="238"/>
                      </a:cubicBezTo>
                      <a:cubicBezTo>
                        <a:pt x="152" y="233"/>
                        <a:pt x="395" y="244"/>
                        <a:pt x="482" y="240"/>
                      </a:cubicBezTo>
                      <a:cubicBezTo>
                        <a:pt x="569" y="236"/>
                        <a:pt x="545" y="249"/>
                        <a:pt x="600" y="214"/>
                      </a:cubicBezTo>
                      <a:cubicBezTo>
                        <a:pt x="655" y="179"/>
                        <a:pt x="690" y="60"/>
                        <a:pt x="810" y="32"/>
                      </a:cubicBezTo>
                      <a:cubicBezTo>
                        <a:pt x="922" y="0"/>
                        <a:pt x="1221" y="5"/>
                        <a:pt x="1318" y="44"/>
                      </a:cubicBezTo>
                      <a:cubicBezTo>
                        <a:pt x="1419" y="84"/>
                        <a:pt x="1419" y="196"/>
                        <a:pt x="1418" y="270"/>
                      </a:cubicBezTo>
                      <a:cubicBezTo>
                        <a:pt x="1417" y="344"/>
                        <a:pt x="1419" y="452"/>
                        <a:pt x="1314" y="490"/>
                      </a:cubicBezTo>
                      <a:cubicBezTo>
                        <a:pt x="1209" y="528"/>
                        <a:pt x="905" y="529"/>
                        <a:pt x="788" y="498"/>
                      </a:cubicBezTo>
                      <a:cubicBezTo>
                        <a:pt x="671" y="467"/>
                        <a:pt x="664" y="340"/>
                        <a:pt x="612" y="306"/>
                      </a:cubicBezTo>
                      <a:cubicBezTo>
                        <a:pt x="560" y="272"/>
                        <a:pt x="565" y="295"/>
                        <a:pt x="476" y="292"/>
                      </a:cubicBezTo>
                      <a:cubicBezTo>
                        <a:pt x="387" y="289"/>
                        <a:pt x="153" y="292"/>
                        <a:pt x="78" y="286"/>
                      </a:cubicBezTo>
                      <a:cubicBezTo>
                        <a:pt x="3" y="280"/>
                        <a:pt x="34" y="261"/>
                        <a:pt x="24" y="258"/>
                      </a:cubicBezTo>
                      <a:lnTo>
                        <a:pt x="20" y="268"/>
                      </a:lnTo>
                    </a:path>
                  </a:pathLst>
                </a:custGeom>
                <a:noFill/>
                <a:ln w="12700">
                  <a:solidFill>
                    <a:schemeClr val="tx1"/>
                  </a:solidFill>
                  <a:round/>
                  <a:headEnd/>
                  <a:tailEnd/>
                </a:ln>
              </p:spPr>
              <p:txBody>
                <a:bodyPr wrap="none" anchor="ctr">
                  <a:prstTxWarp prst="textNoShape">
                    <a:avLst/>
                  </a:prstTxWarp>
                </a:bodyPr>
                <a:lstStyle/>
                <a:p>
                  <a:endParaRPr lang="en-US"/>
                </a:p>
              </p:txBody>
            </p:sp>
          </p:grpSp>
          <p:grpSp>
            <p:nvGrpSpPr>
              <p:cNvPr id="30850" name="Group 26"/>
              <p:cNvGrpSpPr>
                <a:grpSpLocks noChangeAspect="1"/>
              </p:cNvGrpSpPr>
              <p:nvPr/>
            </p:nvGrpSpPr>
            <p:grpSpPr bwMode="auto">
              <a:xfrm flipH="1">
                <a:off x="1233" y="2724"/>
                <a:ext cx="88" cy="30"/>
                <a:chOff x="1296" y="1968"/>
                <a:chExt cx="1520" cy="530"/>
              </a:xfrm>
            </p:grpSpPr>
            <p:sp>
              <p:nvSpPr>
                <p:cNvPr id="30867" name="Freeform 27"/>
                <p:cNvSpPr>
                  <a:spLocks noChangeAspect="1"/>
                </p:cNvSpPr>
                <p:nvPr/>
              </p:nvSpPr>
              <p:spPr bwMode="auto">
                <a:xfrm>
                  <a:off x="1296" y="1975"/>
                  <a:ext cx="640" cy="523"/>
                </a:xfrm>
                <a:custGeom>
                  <a:avLst/>
                  <a:gdLst>
                    <a:gd name="T0" fmla="*/ 64 w 640"/>
                    <a:gd name="T1" fmla="*/ 0 h 523"/>
                    <a:gd name="T2" fmla="*/ 640 w 640"/>
                    <a:gd name="T3" fmla="*/ 0 h 523"/>
                    <a:gd name="T4" fmla="*/ 640 w 640"/>
                    <a:gd name="T5" fmla="*/ 176 h 523"/>
                    <a:gd name="T6" fmla="*/ 640 w 640"/>
                    <a:gd name="T7" fmla="*/ 224 h 523"/>
                    <a:gd name="T8" fmla="*/ 570 w 640"/>
                    <a:gd name="T9" fmla="*/ 224 h 523"/>
                    <a:gd name="T10" fmla="*/ 570 w 640"/>
                    <a:gd name="T11" fmla="*/ 144 h 523"/>
                    <a:gd name="T12" fmla="*/ 490 w 640"/>
                    <a:gd name="T13" fmla="*/ 144 h 523"/>
                    <a:gd name="T14" fmla="*/ 490 w 640"/>
                    <a:gd name="T15" fmla="*/ 224 h 523"/>
                    <a:gd name="T16" fmla="*/ 181 w 640"/>
                    <a:gd name="T17" fmla="*/ 224 h 523"/>
                    <a:gd name="T18" fmla="*/ 181 w 640"/>
                    <a:gd name="T19" fmla="*/ 144 h 523"/>
                    <a:gd name="T20" fmla="*/ 99 w 640"/>
                    <a:gd name="T21" fmla="*/ 143 h 523"/>
                    <a:gd name="T22" fmla="*/ 103 w 640"/>
                    <a:gd name="T23" fmla="*/ 361 h 523"/>
                    <a:gd name="T24" fmla="*/ 183 w 640"/>
                    <a:gd name="T25" fmla="*/ 361 h 523"/>
                    <a:gd name="T26" fmla="*/ 186 w 640"/>
                    <a:gd name="T27" fmla="*/ 288 h 523"/>
                    <a:gd name="T28" fmla="*/ 489 w 640"/>
                    <a:gd name="T29" fmla="*/ 289 h 523"/>
                    <a:gd name="T30" fmla="*/ 491 w 640"/>
                    <a:gd name="T31" fmla="*/ 373 h 523"/>
                    <a:gd name="T32" fmla="*/ 575 w 640"/>
                    <a:gd name="T33" fmla="*/ 371 h 523"/>
                    <a:gd name="T34" fmla="*/ 573 w 640"/>
                    <a:gd name="T35" fmla="*/ 293 h 523"/>
                    <a:gd name="T36" fmla="*/ 635 w 640"/>
                    <a:gd name="T37" fmla="*/ 293 h 523"/>
                    <a:gd name="T38" fmla="*/ 640 w 640"/>
                    <a:gd name="T39" fmla="*/ 523 h 523"/>
                    <a:gd name="T40" fmla="*/ 0 w 640"/>
                    <a:gd name="T41" fmla="*/ 523 h 523"/>
                    <a:gd name="T42" fmla="*/ 0 w 640"/>
                    <a:gd name="T43" fmla="*/ 0 h 523"/>
                    <a:gd name="T44" fmla="*/ 64 w 640"/>
                    <a:gd name="T45" fmla="*/ 0 h 5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0"/>
                    <a:gd name="T70" fmla="*/ 0 h 523"/>
                    <a:gd name="T71" fmla="*/ 640 w 640"/>
                    <a:gd name="T72" fmla="*/ 523 h 5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0" h="523">
                      <a:moveTo>
                        <a:pt x="64" y="0"/>
                      </a:moveTo>
                      <a:lnTo>
                        <a:pt x="640" y="0"/>
                      </a:lnTo>
                      <a:lnTo>
                        <a:pt x="640" y="176"/>
                      </a:lnTo>
                      <a:lnTo>
                        <a:pt x="640" y="224"/>
                      </a:lnTo>
                      <a:lnTo>
                        <a:pt x="570" y="224"/>
                      </a:lnTo>
                      <a:lnTo>
                        <a:pt x="570" y="144"/>
                      </a:lnTo>
                      <a:lnTo>
                        <a:pt x="490" y="144"/>
                      </a:lnTo>
                      <a:lnTo>
                        <a:pt x="490" y="224"/>
                      </a:lnTo>
                      <a:lnTo>
                        <a:pt x="181" y="224"/>
                      </a:lnTo>
                      <a:lnTo>
                        <a:pt x="181" y="144"/>
                      </a:lnTo>
                      <a:lnTo>
                        <a:pt x="99" y="143"/>
                      </a:lnTo>
                      <a:lnTo>
                        <a:pt x="103" y="361"/>
                      </a:lnTo>
                      <a:lnTo>
                        <a:pt x="183" y="361"/>
                      </a:lnTo>
                      <a:lnTo>
                        <a:pt x="186" y="288"/>
                      </a:lnTo>
                      <a:lnTo>
                        <a:pt x="489" y="289"/>
                      </a:lnTo>
                      <a:lnTo>
                        <a:pt x="491" y="373"/>
                      </a:lnTo>
                      <a:lnTo>
                        <a:pt x="575" y="371"/>
                      </a:lnTo>
                      <a:lnTo>
                        <a:pt x="573" y="293"/>
                      </a:lnTo>
                      <a:lnTo>
                        <a:pt x="635" y="293"/>
                      </a:lnTo>
                      <a:lnTo>
                        <a:pt x="640" y="523"/>
                      </a:lnTo>
                      <a:lnTo>
                        <a:pt x="0" y="523"/>
                      </a:lnTo>
                      <a:lnTo>
                        <a:pt x="0" y="0"/>
                      </a:lnTo>
                      <a:lnTo>
                        <a:pt x="64" y="0"/>
                      </a:lnTo>
                      <a:close/>
                    </a:path>
                  </a:pathLst>
                </a:custGeom>
                <a:solidFill>
                  <a:schemeClr val="hlink"/>
                </a:solidFill>
                <a:ln w="12700">
                  <a:solidFill>
                    <a:schemeClr val="tx1"/>
                  </a:solidFill>
                  <a:round/>
                  <a:headEnd/>
                  <a:tailEnd/>
                </a:ln>
              </p:spPr>
              <p:txBody>
                <a:bodyPr wrap="none" anchor="ctr">
                  <a:prstTxWarp prst="textNoShape">
                    <a:avLst/>
                  </a:prstTxWarp>
                </a:bodyPr>
                <a:lstStyle/>
                <a:p>
                  <a:endParaRPr lang="en-US"/>
                </a:p>
              </p:txBody>
            </p:sp>
            <p:sp>
              <p:nvSpPr>
                <p:cNvPr id="30868" name="Rectangle 28"/>
                <p:cNvSpPr>
                  <a:spLocks noChangeAspect="1" noChangeArrowheads="1"/>
                </p:cNvSpPr>
                <p:nvPr/>
              </p:nvSpPr>
              <p:spPr bwMode="auto">
                <a:xfrm>
                  <a:off x="1407" y="212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69" name="Rectangle 29"/>
                <p:cNvSpPr>
                  <a:spLocks noChangeAspect="1" noChangeArrowheads="1"/>
                </p:cNvSpPr>
                <p:nvPr/>
              </p:nvSpPr>
              <p:spPr bwMode="auto">
                <a:xfrm>
                  <a:off x="1409" y="226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70" name="Rectangle 30"/>
                <p:cNvSpPr>
                  <a:spLocks noChangeAspect="1" noChangeArrowheads="1"/>
                </p:cNvSpPr>
                <p:nvPr/>
              </p:nvSpPr>
              <p:spPr bwMode="auto">
                <a:xfrm>
                  <a:off x="1797" y="227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71" name="Rectangle 31"/>
                <p:cNvSpPr>
                  <a:spLocks noChangeAspect="1" noChangeArrowheads="1"/>
                </p:cNvSpPr>
                <p:nvPr/>
              </p:nvSpPr>
              <p:spPr bwMode="auto">
                <a:xfrm>
                  <a:off x="1795" y="2128"/>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72" name="Freeform 32"/>
                <p:cNvSpPr>
                  <a:spLocks noChangeAspect="1"/>
                </p:cNvSpPr>
                <p:nvPr/>
              </p:nvSpPr>
              <p:spPr bwMode="auto">
                <a:xfrm>
                  <a:off x="1397" y="1968"/>
                  <a:ext cx="1419" cy="529"/>
                </a:xfrm>
                <a:custGeom>
                  <a:avLst/>
                  <a:gdLst>
                    <a:gd name="T0" fmla="*/ 26 w 1419"/>
                    <a:gd name="T1" fmla="*/ 270 h 529"/>
                    <a:gd name="T2" fmla="*/ 76 w 1419"/>
                    <a:gd name="T3" fmla="*/ 238 h 529"/>
                    <a:gd name="T4" fmla="*/ 482 w 1419"/>
                    <a:gd name="T5" fmla="*/ 240 h 529"/>
                    <a:gd name="T6" fmla="*/ 600 w 1419"/>
                    <a:gd name="T7" fmla="*/ 214 h 529"/>
                    <a:gd name="T8" fmla="*/ 810 w 1419"/>
                    <a:gd name="T9" fmla="*/ 32 h 529"/>
                    <a:gd name="T10" fmla="*/ 1318 w 1419"/>
                    <a:gd name="T11" fmla="*/ 44 h 529"/>
                    <a:gd name="T12" fmla="*/ 1418 w 1419"/>
                    <a:gd name="T13" fmla="*/ 270 h 529"/>
                    <a:gd name="T14" fmla="*/ 1314 w 1419"/>
                    <a:gd name="T15" fmla="*/ 490 h 529"/>
                    <a:gd name="T16" fmla="*/ 788 w 1419"/>
                    <a:gd name="T17" fmla="*/ 498 h 529"/>
                    <a:gd name="T18" fmla="*/ 612 w 1419"/>
                    <a:gd name="T19" fmla="*/ 306 h 529"/>
                    <a:gd name="T20" fmla="*/ 476 w 1419"/>
                    <a:gd name="T21" fmla="*/ 292 h 529"/>
                    <a:gd name="T22" fmla="*/ 78 w 1419"/>
                    <a:gd name="T23" fmla="*/ 286 h 529"/>
                    <a:gd name="T24" fmla="*/ 24 w 1419"/>
                    <a:gd name="T25" fmla="*/ 258 h 529"/>
                    <a:gd name="T26" fmla="*/ 20 w 1419"/>
                    <a:gd name="T27" fmla="*/ 268 h 5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29"/>
                    <a:gd name="T44" fmla="*/ 1419 w 1419"/>
                    <a:gd name="T45" fmla="*/ 529 h 5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29">
                      <a:moveTo>
                        <a:pt x="26" y="270"/>
                      </a:moveTo>
                      <a:cubicBezTo>
                        <a:pt x="34" y="265"/>
                        <a:pt x="0" y="243"/>
                        <a:pt x="76" y="238"/>
                      </a:cubicBezTo>
                      <a:cubicBezTo>
                        <a:pt x="152" y="233"/>
                        <a:pt x="395" y="244"/>
                        <a:pt x="482" y="240"/>
                      </a:cubicBezTo>
                      <a:cubicBezTo>
                        <a:pt x="569" y="236"/>
                        <a:pt x="545" y="249"/>
                        <a:pt x="600" y="214"/>
                      </a:cubicBezTo>
                      <a:cubicBezTo>
                        <a:pt x="655" y="179"/>
                        <a:pt x="690" y="60"/>
                        <a:pt x="810" y="32"/>
                      </a:cubicBezTo>
                      <a:cubicBezTo>
                        <a:pt x="922" y="0"/>
                        <a:pt x="1221" y="5"/>
                        <a:pt x="1318" y="44"/>
                      </a:cubicBezTo>
                      <a:cubicBezTo>
                        <a:pt x="1419" y="84"/>
                        <a:pt x="1419" y="196"/>
                        <a:pt x="1418" y="270"/>
                      </a:cubicBezTo>
                      <a:cubicBezTo>
                        <a:pt x="1417" y="344"/>
                        <a:pt x="1419" y="452"/>
                        <a:pt x="1314" y="490"/>
                      </a:cubicBezTo>
                      <a:cubicBezTo>
                        <a:pt x="1209" y="528"/>
                        <a:pt x="905" y="529"/>
                        <a:pt x="788" y="498"/>
                      </a:cubicBezTo>
                      <a:cubicBezTo>
                        <a:pt x="671" y="467"/>
                        <a:pt x="664" y="340"/>
                        <a:pt x="612" y="306"/>
                      </a:cubicBezTo>
                      <a:cubicBezTo>
                        <a:pt x="560" y="272"/>
                        <a:pt x="565" y="295"/>
                        <a:pt x="476" y="292"/>
                      </a:cubicBezTo>
                      <a:cubicBezTo>
                        <a:pt x="387" y="289"/>
                        <a:pt x="153" y="292"/>
                        <a:pt x="78" y="286"/>
                      </a:cubicBezTo>
                      <a:cubicBezTo>
                        <a:pt x="3" y="280"/>
                        <a:pt x="34" y="261"/>
                        <a:pt x="24" y="258"/>
                      </a:cubicBezTo>
                      <a:lnTo>
                        <a:pt x="20" y="268"/>
                      </a:lnTo>
                    </a:path>
                  </a:pathLst>
                </a:custGeom>
                <a:noFill/>
                <a:ln w="12700">
                  <a:solidFill>
                    <a:schemeClr val="tx1"/>
                  </a:solidFill>
                  <a:round/>
                  <a:headEnd/>
                  <a:tailEnd/>
                </a:ln>
              </p:spPr>
              <p:txBody>
                <a:bodyPr wrap="none" anchor="ctr">
                  <a:prstTxWarp prst="textNoShape">
                    <a:avLst/>
                  </a:prstTxWarp>
                </a:bodyPr>
                <a:lstStyle/>
                <a:p>
                  <a:endParaRPr lang="en-US"/>
                </a:p>
              </p:txBody>
            </p:sp>
          </p:grpSp>
          <p:grpSp>
            <p:nvGrpSpPr>
              <p:cNvPr id="30851" name="Group 33"/>
              <p:cNvGrpSpPr>
                <a:grpSpLocks noChangeAspect="1"/>
              </p:cNvGrpSpPr>
              <p:nvPr/>
            </p:nvGrpSpPr>
            <p:grpSpPr bwMode="auto">
              <a:xfrm flipH="1">
                <a:off x="1232" y="2869"/>
                <a:ext cx="87" cy="31"/>
                <a:chOff x="1296" y="1968"/>
                <a:chExt cx="1520" cy="530"/>
              </a:xfrm>
            </p:grpSpPr>
            <p:sp>
              <p:nvSpPr>
                <p:cNvPr id="30861" name="Freeform 34"/>
                <p:cNvSpPr>
                  <a:spLocks noChangeAspect="1"/>
                </p:cNvSpPr>
                <p:nvPr/>
              </p:nvSpPr>
              <p:spPr bwMode="auto">
                <a:xfrm>
                  <a:off x="1296" y="1975"/>
                  <a:ext cx="640" cy="523"/>
                </a:xfrm>
                <a:custGeom>
                  <a:avLst/>
                  <a:gdLst>
                    <a:gd name="T0" fmla="*/ 64 w 640"/>
                    <a:gd name="T1" fmla="*/ 0 h 523"/>
                    <a:gd name="T2" fmla="*/ 640 w 640"/>
                    <a:gd name="T3" fmla="*/ 0 h 523"/>
                    <a:gd name="T4" fmla="*/ 640 w 640"/>
                    <a:gd name="T5" fmla="*/ 176 h 523"/>
                    <a:gd name="T6" fmla="*/ 640 w 640"/>
                    <a:gd name="T7" fmla="*/ 224 h 523"/>
                    <a:gd name="T8" fmla="*/ 570 w 640"/>
                    <a:gd name="T9" fmla="*/ 224 h 523"/>
                    <a:gd name="T10" fmla="*/ 570 w 640"/>
                    <a:gd name="T11" fmla="*/ 144 h 523"/>
                    <a:gd name="T12" fmla="*/ 490 w 640"/>
                    <a:gd name="T13" fmla="*/ 144 h 523"/>
                    <a:gd name="T14" fmla="*/ 490 w 640"/>
                    <a:gd name="T15" fmla="*/ 224 h 523"/>
                    <a:gd name="T16" fmla="*/ 181 w 640"/>
                    <a:gd name="T17" fmla="*/ 224 h 523"/>
                    <a:gd name="T18" fmla="*/ 181 w 640"/>
                    <a:gd name="T19" fmla="*/ 144 h 523"/>
                    <a:gd name="T20" fmla="*/ 99 w 640"/>
                    <a:gd name="T21" fmla="*/ 143 h 523"/>
                    <a:gd name="T22" fmla="*/ 103 w 640"/>
                    <a:gd name="T23" fmla="*/ 361 h 523"/>
                    <a:gd name="T24" fmla="*/ 183 w 640"/>
                    <a:gd name="T25" fmla="*/ 361 h 523"/>
                    <a:gd name="T26" fmla="*/ 186 w 640"/>
                    <a:gd name="T27" fmla="*/ 288 h 523"/>
                    <a:gd name="T28" fmla="*/ 489 w 640"/>
                    <a:gd name="T29" fmla="*/ 289 h 523"/>
                    <a:gd name="T30" fmla="*/ 491 w 640"/>
                    <a:gd name="T31" fmla="*/ 373 h 523"/>
                    <a:gd name="T32" fmla="*/ 575 w 640"/>
                    <a:gd name="T33" fmla="*/ 371 h 523"/>
                    <a:gd name="T34" fmla="*/ 573 w 640"/>
                    <a:gd name="T35" fmla="*/ 293 h 523"/>
                    <a:gd name="T36" fmla="*/ 635 w 640"/>
                    <a:gd name="T37" fmla="*/ 293 h 523"/>
                    <a:gd name="T38" fmla="*/ 640 w 640"/>
                    <a:gd name="T39" fmla="*/ 523 h 523"/>
                    <a:gd name="T40" fmla="*/ 0 w 640"/>
                    <a:gd name="T41" fmla="*/ 523 h 523"/>
                    <a:gd name="T42" fmla="*/ 0 w 640"/>
                    <a:gd name="T43" fmla="*/ 0 h 523"/>
                    <a:gd name="T44" fmla="*/ 64 w 640"/>
                    <a:gd name="T45" fmla="*/ 0 h 5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0"/>
                    <a:gd name="T70" fmla="*/ 0 h 523"/>
                    <a:gd name="T71" fmla="*/ 640 w 640"/>
                    <a:gd name="T72" fmla="*/ 523 h 5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0" h="523">
                      <a:moveTo>
                        <a:pt x="64" y="0"/>
                      </a:moveTo>
                      <a:lnTo>
                        <a:pt x="640" y="0"/>
                      </a:lnTo>
                      <a:lnTo>
                        <a:pt x="640" y="176"/>
                      </a:lnTo>
                      <a:lnTo>
                        <a:pt x="640" y="224"/>
                      </a:lnTo>
                      <a:lnTo>
                        <a:pt x="570" y="224"/>
                      </a:lnTo>
                      <a:lnTo>
                        <a:pt x="570" y="144"/>
                      </a:lnTo>
                      <a:lnTo>
                        <a:pt x="490" y="144"/>
                      </a:lnTo>
                      <a:lnTo>
                        <a:pt x="490" y="224"/>
                      </a:lnTo>
                      <a:lnTo>
                        <a:pt x="181" y="224"/>
                      </a:lnTo>
                      <a:lnTo>
                        <a:pt x="181" y="144"/>
                      </a:lnTo>
                      <a:lnTo>
                        <a:pt x="99" y="143"/>
                      </a:lnTo>
                      <a:lnTo>
                        <a:pt x="103" y="361"/>
                      </a:lnTo>
                      <a:lnTo>
                        <a:pt x="183" y="361"/>
                      </a:lnTo>
                      <a:lnTo>
                        <a:pt x="186" y="288"/>
                      </a:lnTo>
                      <a:lnTo>
                        <a:pt x="489" y="289"/>
                      </a:lnTo>
                      <a:lnTo>
                        <a:pt x="491" y="373"/>
                      </a:lnTo>
                      <a:lnTo>
                        <a:pt x="575" y="371"/>
                      </a:lnTo>
                      <a:lnTo>
                        <a:pt x="573" y="293"/>
                      </a:lnTo>
                      <a:lnTo>
                        <a:pt x="635" y="293"/>
                      </a:lnTo>
                      <a:lnTo>
                        <a:pt x="640" y="523"/>
                      </a:lnTo>
                      <a:lnTo>
                        <a:pt x="0" y="523"/>
                      </a:lnTo>
                      <a:lnTo>
                        <a:pt x="0" y="0"/>
                      </a:lnTo>
                      <a:lnTo>
                        <a:pt x="64" y="0"/>
                      </a:lnTo>
                      <a:close/>
                    </a:path>
                  </a:pathLst>
                </a:custGeom>
                <a:solidFill>
                  <a:schemeClr val="hlink"/>
                </a:solidFill>
                <a:ln w="12700">
                  <a:solidFill>
                    <a:schemeClr val="tx1"/>
                  </a:solidFill>
                  <a:round/>
                  <a:headEnd/>
                  <a:tailEnd/>
                </a:ln>
              </p:spPr>
              <p:txBody>
                <a:bodyPr wrap="none" anchor="ctr">
                  <a:prstTxWarp prst="textNoShape">
                    <a:avLst/>
                  </a:prstTxWarp>
                </a:bodyPr>
                <a:lstStyle/>
                <a:p>
                  <a:endParaRPr lang="en-US"/>
                </a:p>
              </p:txBody>
            </p:sp>
            <p:sp>
              <p:nvSpPr>
                <p:cNvPr id="30862" name="Rectangle 35"/>
                <p:cNvSpPr>
                  <a:spLocks noChangeAspect="1" noChangeArrowheads="1"/>
                </p:cNvSpPr>
                <p:nvPr/>
              </p:nvSpPr>
              <p:spPr bwMode="auto">
                <a:xfrm>
                  <a:off x="1407" y="212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63" name="Rectangle 36"/>
                <p:cNvSpPr>
                  <a:spLocks noChangeAspect="1" noChangeArrowheads="1"/>
                </p:cNvSpPr>
                <p:nvPr/>
              </p:nvSpPr>
              <p:spPr bwMode="auto">
                <a:xfrm>
                  <a:off x="1409" y="226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64" name="Rectangle 37"/>
                <p:cNvSpPr>
                  <a:spLocks noChangeAspect="1" noChangeArrowheads="1"/>
                </p:cNvSpPr>
                <p:nvPr/>
              </p:nvSpPr>
              <p:spPr bwMode="auto">
                <a:xfrm>
                  <a:off x="1797" y="227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65" name="Rectangle 38"/>
                <p:cNvSpPr>
                  <a:spLocks noChangeAspect="1" noChangeArrowheads="1"/>
                </p:cNvSpPr>
                <p:nvPr/>
              </p:nvSpPr>
              <p:spPr bwMode="auto">
                <a:xfrm>
                  <a:off x="1795" y="2128"/>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66" name="Freeform 39"/>
                <p:cNvSpPr>
                  <a:spLocks noChangeAspect="1"/>
                </p:cNvSpPr>
                <p:nvPr/>
              </p:nvSpPr>
              <p:spPr bwMode="auto">
                <a:xfrm>
                  <a:off x="1397" y="1968"/>
                  <a:ext cx="1419" cy="529"/>
                </a:xfrm>
                <a:custGeom>
                  <a:avLst/>
                  <a:gdLst>
                    <a:gd name="T0" fmla="*/ 26 w 1419"/>
                    <a:gd name="T1" fmla="*/ 270 h 529"/>
                    <a:gd name="T2" fmla="*/ 76 w 1419"/>
                    <a:gd name="T3" fmla="*/ 238 h 529"/>
                    <a:gd name="T4" fmla="*/ 482 w 1419"/>
                    <a:gd name="T5" fmla="*/ 240 h 529"/>
                    <a:gd name="T6" fmla="*/ 600 w 1419"/>
                    <a:gd name="T7" fmla="*/ 214 h 529"/>
                    <a:gd name="T8" fmla="*/ 810 w 1419"/>
                    <a:gd name="T9" fmla="*/ 32 h 529"/>
                    <a:gd name="T10" fmla="*/ 1318 w 1419"/>
                    <a:gd name="T11" fmla="*/ 44 h 529"/>
                    <a:gd name="T12" fmla="*/ 1418 w 1419"/>
                    <a:gd name="T13" fmla="*/ 270 h 529"/>
                    <a:gd name="T14" fmla="*/ 1314 w 1419"/>
                    <a:gd name="T15" fmla="*/ 490 h 529"/>
                    <a:gd name="T16" fmla="*/ 788 w 1419"/>
                    <a:gd name="T17" fmla="*/ 498 h 529"/>
                    <a:gd name="T18" fmla="*/ 612 w 1419"/>
                    <a:gd name="T19" fmla="*/ 306 h 529"/>
                    <a:gd name="T20" fmla="*/ 476 w 1419"/>
                    <a:gd name="T21" fmla="*/ 292 h 529"/>
                    <a:gd name="T22" fmla="*/ 78 w 1419"/>
                    <a:gd name="T23" fmla="*/ 286 h 529"/>
                    <a:gd name="T24" fmla="*/ 24 w 1419"/>
                    <a:gd name="T25" fmla="*/ 258 h 529"/>
                    <a:gd name="T26" fmla="*/ 20 w 1419"/>
                    <a:gd name="T27" fmla="*/ 268 h 5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29"/>
                    <a:gd name="T44" fmla="*/ 1419 w 1419"/>
                    <a:gd name="T45" fmla="*/ 529 h 5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29">
                      <a:moveTo>
                        <a:pt x="26" y="270"/>
                      </a:moveTo>
                      <a:cubicBezTo>
                        <a:pt x="34" y="265"/>
                        <a:pt x="0" y="243"/>
                        <a:pt x="76" y="238"/>
                      </a:cubicBezTo>
                      <a:cubicBezTo>
                        <a:pt x="152" y="233"/>
                        <a:pt x="395" y="244"/>
                        <a:pt x="482" y="240"/>
                      </a:cubicBezTo>
                      <a:cubicBezTo>
                        <a:pt x="569" y="236"/>
                        <a:pt x="545" y="249"/>
                        <a:pt x="600" y="214"/>
                      </a:cubicBezTo>
                      <a:cubicBezTo>
                        <a:pt x="655" y="179"/>
                        <a:pt x="690" y="60"/>
                        <a:pt x="810" y="32"/>
                      </a:cubicBezTo>
                      <a:cubicBezTo>
                        <a:pt x="922" y="0"/>
                        <a:pt x="1221" y="5"/>
                        <a:pt x="1318" y="44"/>
                      </a:cubicBezTo>
                      <a:cubicBezTo>
                        <a:pt x="1419" y="84"/>
                        <a:pt x="1419" y="196"/>
                        <a:pt x="1418" y="270"/>
                      </a:cubicBezTo>
                      <a:cubicBezTo>
                        <a:pt x="1417" y="344"/>
                        <a:pt x="1419" y="452"/>
                        <a:pt x="1314" y="490"/>
                      </a:cubicBezTo>
                      <a:cubicBezTo>
                        <a:pt x="1209" y="528"/>
                        <a:pt x="905" y="529"/>
                        <a:pt x="788" y="498"/>
                      </a:cubicBezTo>
                      <a:cubicBezTo>
                        <a:pt x="671" y="467"/>
                        <a:pt x="664" y="340"/>
                        <a:pt x="612" y="306"/>
                      </a:cubicBezTo>
                      <a:cubicBezTo>
                        <a:pt x="560" y="272"/>
                        <a:pt x="565" y="295"/>
                        <a:pt x="476" y="292"/>
                      </a:cubicBezTo>
                      <a:cubicBezTo>
                        <a:pt x="387" y="289"/>
                        <a:pt x="153" y="292"/>
                        <a:pt x="78" y="286"/>
                      </a:cubicBezTo>
                      <a:cubicBezTo>
                        <a:pt x="3" y="280"/>
                        <a:pt x="34" y="261"/>
                        <a:pt x="24" y="258"/>
                      </a:cubicBezTo>
                      <a:lnTo>
                        <a:pt x="20" y="268"/>
                      </a:lnTo>
                    </a:path>
                  </a:pathLst>
                </a:custGeom>
                <a:noFill/>
                <a:ln w="12700">
                  <a:solidFill>
                    <a:schemeClr val="tx1"/>
                  </a:solidFill>
                  <a:round/>
                  <a:headEnd/>
                  <a:tailEnd/>
                </a:ln>
              </p:spPr>
              <p:txBody>
                <a:bodyPr wrap="none" anchor="ctr">
                  <a:prstTxWarp prst="textNoShape">
                    <a:avLst/>
                  </a:prstTxWarp>
                </a:bodyPr>
                <a:lstStyle/>
                <a:p>
                  <a:endParaRPr lang="en-US"/>
                </a:p>
              </p:txBody>
            </p:sp>
          </p:grpSp>
          <p:grpSp>
            <p:nvGrpSpPr>
              <p:cNvPr id="30852" name="Group 40"/>
              <p:cNvGrpSpPr>
                <a:grpSpLocks noChangeAspect="1"/>
              </p:cNvGrpSpPr>
              <p:nvPr/>
            </p:nvGrpSpPr>
            <p:grpSpPr bwMode="auto">
              <a:xfrm flipH="1">
                <a:off x="1232" y="2905"/>
                <a:ext cx="87" cy="30"/>
                <a:chOff x="1296" y="1968"/>
                <a:chExt cx="1520" cy="530"/>
              </a:xfrm>
            </p:grpSpPr>
            <p:sp>
              <p:nvSpPr>
                <p:cNvPr id="30855" name="Freeform 41"/>
                <p:cNvSpPr>
                  <a:spLocks noChangeAspect="1"/>
                </p:cNvSpPr>
                <p:nvPr/>
              </p:nvSpPr>
              <p:spPr bwMode="auto">
                <a:xfrm>
                  <a:off x="1296" y="1975"/>
                  <a:ext cx="640" cy="523"/>
                </a:xfrm>
                <a:custGeom>
                  <a:avLst/>
                  <a:gdLst>
                    <a:gd name="T0" fmla="*/ 64 w 640"/>
                    <a:gd name="T1" fmla="*/ 0 h 523"/>
                    <a:gd name="T2" fmla="*/ 640 w 640"/>
                    <a:gd name="T3" fmla="*/ 0 h 523"/>
                    <a:gd name="T4" fmla="*/ 640 w 640"/>
                    <a:gd name="T5" fmla="*/ 176 h 523"/>
                    <a:gd name="T6" fmla="*/ 640 w 640"/>
                    <a:gd name="T7" fmla="*/ 224 h 523"/>
                    <a:gd name="T8" fmla="*/ 570 w 640"/>
                    <a:gd name="T9" fmla="*/ 224 h 523"/>
                    <a:gd name="T10" fmla="*/ 570 w 640"/>
                    <a:gd name="T11" fmla="*/ 144 h 523"/>
                    <a:gd name="T12" fmla="*/ 490 w 640"/>
                    <a:gd name="T13" fmla="*/ 144 h 523"/>
                    <a:gd name="T14" fmla="*/ 490 w 640"/>
                    <a:gd name="T15" fmla="*/ 224 h 523"/>
                    <a:gd name="T16" fmla="*/ 181 w 640"/>
                    <a:gd name="T17" fmla="*/ 224 h 523"/>
                    <a:gd name="T18" fmla="*/ 181 w 640"/>
                    <a:gd name="T19" fmla="*/ 144 h 523"/>
                    <a:gd name="T20" fmla="*/ 99 w 640"/>
                    <a:gd name="T21" fmla="*/ 143 h 523"/>
                    <a:gd name="T22" fmla="*/ 103 w 640"/>
                    <a:gd name="T23" fmla="*/ 361 h 523"/>
                    <a:gd name="T24" fmla="*/ 183 w 640"/>
                    <a:gd name="T25" fmla="*/ 361 h 523"/>
                    <a:gd name="T26" fmla="*/ 186 w 640"/>
                    <a:gd name="T27" fmla="*/ 288 h 523"/>
                    <a:gd name="T28" fmla="*/ 489 w 640"/>
                    <a:gd name="T29" fmla="*/ 289 h 523"/>
                    <a:gd name="T30" fmla="*/ 491 w 640"/>
                    <a:gd name="T31" fmla="*/ 373 h 523"/>
                    <a:gd name="T32" fmla="*/ 575 w 640"/>
                    <a:gd name="T33" fmla="*/ 371 h 523"/>
                    <a:gd name="T34" fmla="*/ 573 w 640"/>
                    <a:gd name="T35" fmla="*/ 293 h 523"/>
                    <a:gd name="T36" fmla="*/ 635 w 640"/>
                    <a:gd name="T37" fmla="*/ 293 h 523"/>
                    <a:gd name="T38" fmla="*/ 640 w 640"/>
                    <a:gd name="T39" fmla="*/ 523 h 523"/>
                    <a:gd name="T40" fmla="*/ 0 w 640"/>
                    <a:gd name="T41" fmla="*/ 523 h 523"/>
                    <a:gd name="T42" fmla="*/ 0 w 640"/>
                    <a:gd name="T43" fmla="*/ 0 h 523"/>
                    <a:gd name="T44" fmla="*/ 64 w 640"/>
                    <a:gd name="T45" fmla="*/ 0 h 52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40"/>
                    <a:gd name="T70" fmla="*/ 0 h 523"/>
                    <a:gd name="T71" fmla="*/ 640 w 640"/>
                    <a:gd name="T72" fmla="*/ 523 h 52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40" h="523">
                      <a:moveTo>
                        <a:pt x="64" y="0"/>
                      </a:moveTo>
                      <a:lnTo>
                        <a:pt x="640" y="0"/>
                      </a:lnTo>
                      <a:lnTo>
                        <a:pt x="640" y="176"/>
                      </a:lnTo>
                      <a:lnTo>
                        <a:pt x="640" y="224"/>
                      </a:lnTo>
                      <a:lnTo>
                        <a:pt x="570" y="224"/>
                      </a:lnTo>
                      <a:lnTo>
                        <a:pt x="570" y="144"/>
                      </a:lnTo>
                      <a:lnTo>
                        <a:pt x="490" y="144"/>
                      </a:lnTo>
                      <a:lnTo>
                        <a:pt x="490" y="224"/>
                      </a:lnTo>
                      <a:lnTo>
                        <a:pt x="181" y="224"/>
                      </a:lnTo>
                      <a:lnTo>
                        <a:pt x="181" y="144"/>
                      </a:lnTo>
                      <a:lnTo>
                        <a:pt x="99" y="143"/>
                      </a:lnTo>
                      <a:lnTo>
                        <a:pt x="103" y="361"/>
                      </a:lnTo>
                      <a:lnTo>
                        <a:pt x="183" y="361"/>
                      </a:lnTo>
                      <a:lnTo>
                        <a:pt x="186" y="288"/>
                      </a:lnTo>
                      <a:lnTo>
                        <a:pt x="489" y="289"/>
                      </a:lnTo>
                      <a:lnTo>
                        <a:pt x="491" y="373"/>
                      </a:lnTo>
                      <a:lnTo>
                        <a:pt x="575" y="371"/>
                      </a:lnTo>
                      <a:lnTo>
                        <a:pt x="573" y="293"/>
                      </a:lnTo>
                      <a:lnTo>
                        <a:pt x="635" y="293"/>
                      </a:lnTo>
                      <a:lnTo>
                        <a:pt x="640" y="523"/>
                      </a:lnTo>
                      <a:lnTo>
                        <a:pt x="0" y="523"/>
                      </a:lnTo>
                      <a:lnTo>
                        <a:pt x="0" y="0"/>
                      </a:lnTo>
                      <a:lnTo>
                        <a:pt x="64" y="0"/>
                      </a:lnTo>
                      <a:close/>
                    </a:path>
                  </a:pathLst>
                </a:custGeom>
                <a:solidFill>
                  <a:schemeClr val="hlink"/>
                </a:solidFill>
                <a:ln w="12700">
                  <a:solidFill>
                    <a:schemeClr val="tx1"/>
                  </a:solidFill>
                  <a:round/>
                  <a:headEnd/>
                  <a:tailEnd/>
                </a:ln>
              </p:spPr>
              <p:txBody>
                <a:bodyPr wrap="none" anchor="ctr">
                  <a:prstTxWarp prst="textNoShape">
                    <a:avLst/>
                  </a:prstTxWarp>
                </a:bodyPr>
                <a:lstStyle/>
                <a:p>
                  <a:endParaRPr lang="en-US"/>
                </a:p>
              </p:txBody>
            </p:sp>
            <p:sp>
              <p:nvSpPr>
                <p:cNvPr id="30856" name="Rectangle 42"/>
                <p:cNvSpPr>
                  <a:spLocks noChangeAspect="1" noChangeArrowheads="1"/>
                </p:cNvSpPr>
                <p:nvPr/>
              </p:nvSpPr>
              <p:spPr bwMode="auto">
                <a:xfrm>
                  <a:off x="1407" y="212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57" name="Rectangle 43"/>
                <p:cNvSpPr>
                  <a:spLocks noChangeAspect="1" noChangeArrowheads="1"/>
                </p:cNvSpPr>
                <p:nvPr/>
              </p:nvSpPr>
              <p:spPr bwMode="auto">
                <a:xfrm>
                  <a:off x="1409" y="226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58" name="Rectangle 44"/>
                <p:cNvSpPr>
                  <a:spLocks noChangeAspect="1" noChangeArrowheads="1"/>
                </p:cNvSpPr>
                <p:nvPr/>
              </p:nvSpPr>
              <p:spPr bwMode="auto">
                <a:xfrm>
                  <a:off x="1797" y="2276"/>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59" name="Rectangle 45"/>
                <p:cNvSpPr>
                  <a:spLocks noChangeAspect="1" noChangeArrowheads="1"/>
                </p:cNvSpPr>
                <p:nvPr/>
              </p:nvSpPr>
              <p:spPr bwMode="auto">
                <a:xfrm>
                  <a:off x="1795" y="2128"/>
                  <a:ext cx="62" cy="62"/>
                </a:xfrm>
                <a:prstGeom prst="rect">
                  <a:avLst/>
                </a:prstGeom>
                <a:solidFill>
                  <a:srgbClr val="FF0000"/>
                </a:solidFill>
                <a:ln w="12700">
                  <a:solidFill>
                    <a:srgbClr val="FF0000"/>
                  </a:solidFill>
                  <a:miter lim="800000"/>
                  <a:headEnd/>
                  <a:tailEnd/>
                </a:ln>
              </p:spPr>
              <p:txBody>
                <a:bodyPr wrap="none" anchor="ctr">
                  <a:prstTxWarp prst="textNoShape">
                    <a:avLst/>
                  </a:prstTxWarp>
                </a:bodyPr>
                <a:lstStyle/>
                <a:p>
                  <a:endParaRPr lang="en-US"/>
                </a:p>
              </p:txBody>
            </p:sp>
            <p:sp>
              <p:nvSpPr>
                <p:cNvPr id="30860" name="Freeform 46"/>
                <p:cNvSpPr>
                  <a:spLocks noChangeAspect="1"/>
                </p:cNvSpPr>
                <p:nvPr/>
              </p:nvSpPr>
              <p:spPr bwMode="auto">
                <a:xfrm>
                  <a:off x="1397" y="1968"/>
                  <a:ext cx="1419" cy="529"/>
                </a:xfrm>
                <a:custGeom>
                  <a:avLst/>
                  <a:gdLst>
                    <a:gd name="T0" fmla="*/ 26 w 1419"/>
                    <a:gd name="T1" fmla="*/ 270 h 529"/>
                    <a:gd name="T2" fmla="*/ 76 w 1419"/>
                    <a:gd name="T3" fmla="*/ 238 h 529"/>
                    <a:gd name="T4" fmla="*/ 482 w 1419"/>
                    <a:gd name="T5" fmla="*/ 240 h 529"/>
                    <a:gd name="T6" fmla="*/ 600 w 1419"/>
                    <a:gd name="T7" fmla="*/ 214 h 529"/>
                    <a:gd name="T8" fmla="*/ 810 w 1419"/>
                    <a:gd name="T9" fmla="*/ 32 h 529"/>
                    <a:gd name="T10" fmla="*/ 1318 w 1419"/>
                    <a:gd name="T11" fmla="*/ 44 h 529"/>
                    <a:gd name="T12" fmla="*/ 1418 w 1419"/>
                    <a:gd name="T13" fmla="*/ 270 h 529"/>
                    <a:gd name="T14" fmla="*/ 1314 w 1419"/>
                    <a:gd name="T15" fmla="*/ 490 h 529"/>
                    <a:gd name="T16" fmla="*/ 788 w 1419"/>
                    <a:gd name="T17" fmla="*/ 498 h 529"/>
                    <a:gd name="T18" fmla="*/ 612 w 1419"/>
                    <a:gd name="T19" fmla="*/ 306 h 529"/>
                    <a:gd name="T20" fmla="*/ 476 w 1419"/>
                    <a:gd name="T21" fmla="*/ 292 h 529"/>
                    <a:gd name="T22" fmla="*/ 78 w 1419"/>
                    <a:gd name="T23" fmla="*/ 286 h 529"/>
                    <a:gd name="T24" fmla="*/ 24 w 1419"/>
                    <a:gd name="T25" fmla="*/ 258 h 529"/>
                    <a:gd name="T26" fmla="*/ 20 w 1419"/>
                    <a:gd name="T27" fmla="*/ 268 h 5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19"/>
                    <a:gd name="T43" fmla="*/ 0 h 529"/>
                    <a:gd name="T44" fmla="*/ 1419 w 1419"/>
                    <a:gd name="T45" fmla="*/ 529 h 5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19" h="529">
                      <a:moveTo>
                        <a:pt x="26" y="270"/>
                      </a:moveTo>
                      <a:cubicBezTo>
                        <a:pt x="34" y="265"/>
                        <a:pt x="0" y="243"/>
                        <a:pt x="76" y="238"/>
                      </a:cubicBezTo>
                      <a:cubicBezTo>
                        <a:pt x="152" y="233"/>
                        <a:pt x="395" y="244"/>
                        <a:pt x="482" y="240"/>
                      </a:cubicBezTo>
                      <a:cubicBezTo>
                        <a:pt x="569" y="236"/>
                        <a:pt x="545" y="249"/>
                        <a:pt x="600" y="214"/>
                      </a:cubicBezTo>
                      <a:cubicBezTo>
                        <a:pt x="655" y="179"/>
                        <a:pt x="690" y="60"/>
                        <a:pt x="810" y="32"/>
                      </a:cubicBezTo>
                      <a:cubicBezTo>
                        <a:pt x="922" y="0"/>
                        <a:pt x="1221" y="5"/>
                        <a:pt x="1318" y="44"/>
                      </a:cubicBezTo>
                      <a:cubicBezTo>
                        <a:pt x="1419" y="84"/>
                        <a:pt x="1419" y="196"/>
                        <a:pt x="1418" y="270"/>
                      </a:cubicBezTo>
                      <a:cubicBezTo>
                        <a:pt x="1417" y="344"/>
                        <a:pt x="1419" y="452"/>
                        <a:pt x="1314" y="490"/>
                      </a:cubicBezTo>
                      <a:cubicBezTo>
                        <a:pt x="1209" y="528"/>
                        <a:pt x="905" y="529"/>
                        <a:pt x="788" y="498"/>
                      </a:cubicBezTo>
                      <a:cubicBezTo>
                        <a:pt x="671" y="467"/>
                        <a:pt x="664" y="340"/>
                        <a:pt x="612" y="306"/>
                      </a:cubicBezTo>
                      <a:cubicBezTo>
                        <a:pt x="560" y="272"/>
                        <a:pt x="565" y="295"/>
                        <a:pt x="476" y="292"/>
                      </a:cubicBezTo>
                      <a:cubicBezTo>
                        <a:pt x="387" y="289"/>
                        <a:pt x="153" y="292"/>
                        <a:pt x="78" y="286"/>
                      </a:cubicBezTo>
                      <a:cubicBezTo>
                        <a:pt x="3" y="280"/>
                        <a:pt x="34" y="261"/>
                        <a:pt x="24" y="258"/>
                      </a:cubicBezTo>
                      <a:lnTo>
                        <a:pt x="20" y="268"/>
                      </a:lnTo>
                    </a:path>
                  </a:pathLst>
                </a:custGeom>
                <a:noFill/>
                <a:ln w="12700">
                  <a:solidFill>
                    <a:schemeClr val="tx1"/>
                  </a:solidFill>
                  <a:round/>
                  <a:headEnd/>
                  <a:tailEnd/>
                </a:ln>
              </p:spPr>
              <p:txBody>
                <a:bodyPr wrap="none" anchor="ctr">
                  <a:prstTxWarp prst="textNoShape">
                    <a:avLst/>
                  </a:prstTxWarp>
                </a:bodyPr>
                <a:lstStyle/>
                <a:p>
                  <a:endParaRPr lang="en-US"/>
                </a:p>
              </p:txBody>
            </p:sp>
          </p:grpSp>
          <p:sp>
            <p:nvSpPr>
              <p:cNvPr id="30853" name="Freeform 47"/>
              <p:cNvSpPr>
                <a:spLocks noChangeAspect="1"/>
              </p:cNvSpPr>
              <p:nvPr/>
            </p:nvSpPr>
            <p:spPr bwMode="auto">
              <a:xfrm>
                <a:off x="1291" y="2691"/>
                <a:ext cx="85" cy="265"/>
              </a:xfrm>
              <a:custGeom>
                <a:avLst/>
                <a:gdLst>
                  <a:gd name="T0" fmla="*/ 21 w 139"/>
                  <a:gd name="T1" fmla="*/ 437 h 437"/>
                  <a:gd name="T2" fmla="*/ 139 w 139"/>
                  <a:gd name="T3" fmla="*/ 325 h 437"/>
                  <a:gd name="T4" fmla="*/ 139 w 139"/>
                  <a:gd name="T5" fmla="*/ 123 h 437"/>
                  <a:gd name="T6" fmla="*/ 0 w 139"/>
                  <a:gd name="T7" fmla="*/ 0 h 437"/>
                  <a:gd name="T8" fmla="*/ 0 60000 65536"/>
                  <a:gd name="T9" fmla="*/ 0 60000 65536"/>
                  <a:gd name="T10" fmla="*/ 0 60000 65536"/>
                  <a:gd name="T11" fmla="*/ 0 60000 65536"/>
                  <a:gd name="T12" fmla="*/ 0 w 139"/>
                  <a:gd name="T13" fmla="*/ 0 h 437"/>
                  <a:gd name="T14" fmla="*/ 139 w 139"/>
                  <a:gd name="T15" fmla="*/ 437 h 437"/>
                </a:gdLst>
                <a:ahLst/>
                <a:cxnLst>
                  <a:cxn ang="T8">
                    <a:pos x="T0" y="T1"/>
                  </a:cxn>
                  <a:cxn ang="T9">
                    <a:pos x="T2" y="T3"/>
                  </a:cxn>
                  <a:cxn ang="T10">
                    <a:pos x="T4" y="T5"/>
                  </a:cxn>
                  <a:cxn ang="T11">
                    <a:pos x="T6" y="T7"/>
                  </a:cxn>
                </a:cxnLst>
                <a:rect l="T12" t="T13" r="T14" b="T15"/>
                <a:pathLst>
                  <a:path w="139" h="437">
                    <a:moveTo>
                      <a:pt x="21" y="437"/>
                    </a:moveTo>
                    <a:lnTo>
                      <a:pt x="139" y="325"/>
                    </a:lnTo>
                    <a:lnTo>
                      <a:pt x="139" y="123"/>
                    </a:lnTo>
                    <a:lnTo>
                      <a:pt x="0" y="0"/>
                    </a:lnTo>
                  </a:path>
                </a:pathLst>
              </a:custGeom>
              <a:noFill/>
              <a:ln w="38100">
                <a:solidFill>
                  <a:srgbClr val="FF0000"/>
                </a:solidFill>
                <a:round/>
                <a:headEnd/>
                <a:tailEnd/>
              </a:ln>
            </p:spPr>
            <p:txBody>
              <a:bodyPr wrap="none" anchor="ctr">
                <a:prstTxWarp prst="textNoShape">
                  <a:avLst/>
                </a:prstTxWarp>
              </a:bodyPr>
              <a:lstStyle/>
              <a:p>
                <a:endParaRPr lang="en-US"/>
              </a:p>
            </p:txBody>
          </p:sp>
          <p:sp>
            <p:nvSpPr>
              <p:cNvPr id="30854" name="AutoShape 48"/>
              <p:cNvSpPr>
                <a:spLocks noChangeAspect="1" noChangeArrowheads="1"/>
              </p:cNvSpPr>
              <p:nvPr/>
            </p:nvSpPr>
            <p:spPr bwMode="auto">
              <a:xfrm>
                <a:off x="1227" y="2721"/>
                <a:ext cx="50" cy="214"/>
              </a:xfrm>
              <a:prstGeom prst="roundRect">
                <a:avLst>
                  <a:gd name="adj" fmla="val 16667"/>
                </a:avLst>
              </a:prstGeom>
              <a:solidFill>
                <a:schemeClr val="bg1"/>
              </a:solidFill>
              <a:ln w="28575">
                <a:solidFill>
                  <a:schemeClr val="tx1"/>
                </a:solidFill>
                <a:round/>
                <a:headEnd/>
                <a:tailEnd/>
              </a:ln>
            </p:spPr>
            <p:txBody>
              <a:bodyPr wrap="none" anchor="ctr">
                <a:prstTxWarp prst="textNoShape">
                  <a:avLst/>
                </a:prstTxWarp>
              </a:bodyPr>
              <a:lstStyle/>
              <a:p>
                <a:endParaRPr lang="en-US"/>
              </a:p>
            </p:txBody>
          </p:sp>
        </p:grpSp>
      </p:grpSp>
      <p:sp>
        <p:nvSpPr>
          <p:cNvPr id="30723" name="Rectangle 49"/>
          <p:cNvSpPr>
            <a:spLocks noChangeArrowheads="1"/>
          </p:cNvSpPr>
          <p:nvPr/>
        </p:nvSpPr>
        <p:spPr bwMode="auto">
          <a:xfrm>
            <a:off x="0" y="1909763"/>
            <a:ext cx="7772400" cy="1143000"/>
          </a:xfrm>
          <a:prstGeom prst="rect">
            <a:avLst/>
          </a:prstGeom>
          <a:noFill/>
          <a:ln w="9525">
            <a:noFill/>
            <a:miter lim="800000"/>
            <a:headEnd/>
            <a:tailEnd/>
          </a:ln>
        </p:spPr>
        <p:txBody>
          <a:bodyPr anchor="ctr">
            <a:prstTxWarp prst="textNoShape">
              <a:avLst/>
            </a:prstTxWarp>
          </a:bodyPr>
          <a:lstStyle/>
          <a:p>
            <a:pPr algn="ctr"/>
            <a:r>
              <a:rPr lang="en-US" sz="2000">
                <a:solidFill>
                  <a:srgbClr val="FF0000"/>
                </a:solidFill>
                <a:latin typeface="Comic Sans MS" pitchFamily="-65" charset="0"/>
              </a:rPr>
              <a:t>eRHIC</a:t>
            </a:r>
            <a:endParaRPr lang="en-US" sz="3200">
              <a:solidFill>
                <a:srgbClr val="FF0000"/>
              </a:solidFill>
            </a:endParaRPr>
          </a:p>
        </p:txBody>
      </p:sp>
      <p:sp>
        <p:nvSpPr>
          <p:cNvPr id="30724" name="Rectangle 50"/>
          <p:cNvSpPr>
            <a:spLocks noChangeArrowheads="1"/>
          </p:cNvSpPr>
          <p:nvPr/>
        </p:nvSpPr>
        <p:spPr bwMode="auto">
          <a:xfrm>
            <a:off x="0" y="0"/>
            <a:ext cx="9525000" cy="673100"/>
          </a:xfrm>
          <a:prstGeom prst="rect">
            <a:avLst/>
          </a:prstGeom>
          <a:noFill/>
          <a:ln w="9525">
            <a:noFill/>
            <a:miter lim="800000"/>
            <a:headEnd/>
            <a:tailEnd/>
          </a:ln>
        </p:spPr>
        <p:txBody>
          <a:bodyPr>
            <a:prstTxWarp prst="textNoShape">
              <a:avLst/>
            </a:prstTxWarp>
          </a:bodyPr>
          <a:lstStyle/>
          <a:p>
            <a:r>
              <a:rPr lang="en-US" dirty="0" smtClean="0">
                <a:solidFill>
                  <a:srgbClr val="0000FF"/>
                </a:solidFill>
                <a:latin typeface="Tahoma"/>
              </a:rPr>
              <a:t>Four recirculation passes:</a:t>
            </a:r>
            <a:endParaRPr lang="en-US" dirty="0">
              <a:solidFill>
                <a:srgbClr val="0000FF"/>
              </a:solidFill>
              <a:latin typeface="Tahoma"/>
            </a:endParaRPr>
          </a:p>
        </p:txBody>
      </p:sp>
      <p:sp>
        <p:nvSpPr>
          <p:cNvPr id="30725" name="Rectangle 51"/>
          <p:cNvSpPr>
            <a:spLocks noChangeArrowheads="1"/>
          </p:cNvSpPr>
          <p:nvPr/>
        </p:nvSpPr>
        <p:spPr bwMode="auto">
          <a:xfrm>
            <a:off x="3581400" y="0"/>
            <a:ext cx="4572000" cy="1600200"/>
          </a:xfrm>
          <a:prstGeom prst="rect">
            <a:avLst/>
          </a:prstGeom>
          <a:noFill/>
          <a:ln w="9525">
            <a:noFill/>
            <a:miter lim="800000"/>
            <a:headEnd/>
            <a:tailEnd/>
          </a:ln>
        </p:spPr>
        <p:txBody>
          <a:bodyPr>
            <a:prstTxWarp prst="textNoShape">
              <a:avLst/>
            </a:prstTxWarp>
          </a:bodyPr>
          <a:lstStyle/>
          <a:p>
            <a:pPr marL="342900" indent="-342900">
              <a:spcBef>
                <a:spcPct val="20000"/>
              </a:spcBef>
              <a:buFont typeface="Wingdings" pitchFamily="-65" charset="2"/>
              <a:buChar char="Ø"/>
            </a:pPr>
            <a:r>
              <a:rPr lang="en-US" sz="1800" b="1" dirty="0">
                <a:solidFill>
                  <a:srgbClr val="000090"/>
                </a:solidFill>
                <a:latin typeface="Tahoma"/>
              </a:rPr>
              <a:t>Separate recirculation loops</a:t>
            </a:r>
          </a:p>
          <a:p>
            <a:pPr marL="342900" indent="-342900">
              <a:spcBef>
                <a:spcPct val="20000"/>
              </a:spcBef>
              <a:buFont typeface="Wingdings" pitchFamily="-65" charset="2"/>
              <a:buChar char="Ø"/>
            </a:pPr>
            <a:r>
              <a:rPr lang="en-US" sz="1800" b="1" dirty="0">
                <a:solidFill>
                  <a:srgbClr val="000090"/>
                </a:solidFill>
                <a:latin typeface="Tahoma"/>
              </a:rPr>
              <a:t>Small aperture magnets</a:t>
            </a:r>
          </a:p>
          <a:p>
            <a:pPr marL="342900" indent="-342900">
              <a:lnSpc>
                <a:spcPct val="90000"/>
              </a:lnSpc>
              <a:spcBef>
                <a:spcPct val="20000"/>
              </a:spcBef>
              <a:buFont typeface="Wingdings" pitchFamily="-65" charset="2"/>
              <a:buChar char="Ø"/>
            </a:pPr>
            <a:r>
              <a:rPr lang="en-US" sz="1800" b="1" dirty="0">
                <a:solidFill>
                  <a:srgbClr val="000090"/>
                </a:solidFill>
                <a:latin typeface="Tahoma"/>
              </a:rPr>
              <a:t>Low current, low power consumption</a:t>
            </a:r>
          </a:p>
          <a:p>
            <a:pPr marL="342900" indent="-342900">
              <a:lnSpc>
                <a:spcPct val="90000"/>
              </a:lnSpc>
              <a:spcBef>
                <a:spcPct val="20000"/>
              </a:spcBef>
              <a:buFont typeface="Wingdings" pitchFamily="-65" charset="2"/>
              <a:buChar char="Ø"/>
            </a:pPr>
            <a:r>
              <a:rPr lang="en-US" sz="1800" b="1" dirty="0">
                <a:solidFill>
                  <a:srgbClr val="000090"/>
                </a:solidFill>
                <a:latin typeface="Tahoma"/>
              </a:rPr>
              <a:t>Minimized cost </a:t>
            </a:r>
          </a:p>
        </p:txBody>
      </p:sp>
      <p:grpSp>
        <p:nvGrpSpPr>
          <p:cNvPr id="30727" name="Group 78"/>
          <p:cNvGrpSpPr>
            <a:grpSpLocks/>
          </p:cNvGrpSpPr>
          <p:nvPr/>
        </p:nvGrpSpPr>
        <p:grpSpPr bwMode="auto">
          <a:xfrm>
            <a:off x="6400800" y="2362200"/>
            <a:ext cx="661988" cy="1270000"/>
            <a:chOff x="768" y="236"/>
            <a:chExt cx="518" cy="988"/>
          </a:xfrm>
        </p:grpSpPr>
        <p:grpSp>
          <p:nvGrpSpPr>
            <p:cNvPr id="30795" name="Group 79"/>
            <p:cNvGrpSpPr>
              <a:grpSpLocks/>
            </p:cNvGrpSpPr>
            <p:nvPr/>
          </p:nvGrpSpPr>
          <p:grpSpPr bwMode="auto">
            <a:xfrm flipH="1">
              <a:off x="792" y="459"/>
              <a:ext cx="494" cy="547"/>
              <a:chOff x="1814" y="2475"/>
              <a:chExt cx="494" cy="547"/>
            </a:xfrm>
          </p:grpSpPr>
          <p:grpSp>
            <p:nvGrpSpPr>
              <p:cNvPr id="30812" name="Group 80"/>
              <p:cNvGrpSpPr>
                <a:grpSpLocks/>
              </p:cNvGrpSpPr>
              <p:nvPr/>
            </p:nvGrpSpPr>
            <p:grpSpPr bwMode="auto">
              <a:xfrm>
                <a:off x="1814" y="2475"/>
                <a:ext cx="492" cy="273"/>
                <a:chOff x="1814" y="2475"/>
                <a:chExt cx="492" cy="273"/>
              </a:xfrm>
            </p:grpSpPr>
            <p:sp>
              <p:nvSpPr>
                <p:cNvPr id="30817" name="Rectangle 81"/>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818" name="Freeform 82"/>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819" name="Rectangle 83"/>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nvGrpSpPr>
              <p:cNvPr id="30813" name="Group 84"/>
              <p:cNvGrpSpPr>
                <a:grpSpLocks/>
              </p:cNvGrpSpPr>
              <p:nvPr/>
            </p:nvGrpSpPr>
            <p:grpSpPr bwMode="auto">
              <a:xfrm flipV="1">
                <a:off x="1816" y="2749"/>
                <a:ext cx="492" cy="273"/>
                <a:chOff x="1814" y="2475"/>
                <a:chExt cx="492" cy="273"/>
              </a:xfrm>
            </p:grpSpPr>
            <p:sp>
              <p:nvSpPr>
                <p:cNvPr id="30814" name="Rectangle 85"/>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815" name="Freeform 86"/>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816" name="Rectangle 87"/>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sp>
          <p:nvSpPr>
            <p:cNvPr id="30796" name="Line 88"/>
            <p:cNvSpPr>
              <a:spLocks noChangeShapeType="1"/>
            </p:cNvSpPr>
            <p:nvPr/>
          </p:nvSpPr>
          <p:spPr bwMode="auto">
            <a:xfrm>
              <a:off x="894" y="577"/>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797" name="Line 89"/>
            <p:cNvSpPr>
              <a:spLocks noChangeShapeType="1"/>
            </p:cNvSpPr>
            <p:nvPr/>
          </p:nvSpPr>
          <p:spPr bwMode="auto">
            <a:xfrm flipV="1">
              <a:off x="898" y="769"/>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798" name="AutoShape 90"/>
            <p:cNvSpPr>
              <a:spLocks noChangeAspect="1" noChangeArrowheads="1"/>
            </p:cNvSpPr>
            <p:nvPr/>
          </p:nvSpPr>
          <p:spPr bwMode="auto">
            <a:xfrm>
              <a:off x="884" y="718"/>
              <a:ext cx="29" cy="29"/>
            </a:xfrm>
            <a:prstGeom prst="star32">
              <a:avLst>
                <a:gd name="adj" fmla="val 37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0799" name="Text Box 91"/>
            <p:cNvSpPr txBox="1">
              <a:spLocks noChangeArrowheads="1"/>
            </p:cNvSpPr>
            <p:nvPr/>
          </p:nvSpPr>
          <p:spPr bwMode="auto">
            <a:xfrm>
              <a:off x="846" y="798"/>
              <a:ext cx="440" cy="214"/>
            </a:xfrm>
            <a:prstGeom prst="rect">
              <a:avLst/>
            </a:prstGeom>
            <a:noFill/>
            <a:ln w="9525">
              <a:noFill/>
              <a:miter lim="800000"/>
              <a:headEnd/>
              <a:tailEnd/>
            </a:ln>
          </p:spPr>
          <p:txBody>
            <a:bodyPr wrap="none">
              <a:prstTxWarp prst="textNoShape">
                <a:avLst/>
              </a:prstTxWarp>
              <a:spAutoFit/>
            </a:bodyPr>
            <a:lstStyle/>
            <a:p>
              <a:pPr algn="ctr" eaLnBrk="0" hangingPunct="0"/>
              <a:r>
                <a:rPr lang="en-US" sz="1200">
                  <a:latin typeface="Comic Sans MS" pitchFamily="-65" charset="0"/>
                </a:rPr>
                <a:t>5 mm</a:t>
              </a:r>
            </a:p>
          </p:txBody>
        </p:sp>
        <p:sp>
          <p:nvSpPr>
            <p:cNvPr id="30800" name="Freeform 92"/>
            <p:cNvSpPr>
              <a:spLocks/>
            </p:cNvSpPr>
            <p:nvPr/>
          </p:nvSpPr>
          <p:spPr bwMode="auto">
            <a:xfrm>
              <a:off x="794" y="700"/>
              <a:ext cx="172" cy="62"/>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sp>
          <p:nvSpPr>
            <p:cNvPr id="30801" name="Freeform 93"/>
            <p:cNvSpPr>
              <a:spLocks/>
            </p:cNvSpPr>
            <p:nvPr/>
          </p:nvSpPr>
          <p:spPr bwMode="auto">
            <a:xfrm>
              <a:off x="792" y="698"/>
              <a:ext cx="178" cy="68"/>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grpSp>
          <p:nvGrpSpPr>
            <p:cNvPr id="30802" name="Group 94"/>
            <p:cNvGrpSpPr>
              <a:grpSpLocks/>
            </p:cNvGrpSpPr>
            <p:nvPr/>
          </p:nvGrpSpPr>
          <p:grpSpPr bwMode="auto">
            <a:xfrm>
              <a:off x="772" y="236"/>
              <a:ext cx="24" cy="460"/>
              <a:chOff x="772" y="236"/>
              <a:chExt cx="24" cy="460"/>
            </a:xfrm>
          </p:grpSpPr>
          <p:sp>
            <p:nvSpPr>
              <p:cNvPr id="30809" name="Freeform 95"/>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10" name="Freeform 96"/>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11" name="Freeform 97"/>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grpSp>
          <p:nvGrpSpPr>
            <p:cNvPr id="30803" name="Group 98"/>
            <p:cNvGrpSpPr>
              <a:grpSpLocks/>
            </p:cNvGrpSpPr>
            <p:nvPr/>
          </p:nvGrpSpPr>
          <p:grpSpPr bwMode="auto">
            <a:xfrm flipV="1">
              <a:off x="768" y="764"/>
              <a:ext cx="24" cy="460"/>
              <a:chOff x="772" y="236"/>
              <a:chExt cx="24" cy="460"/>
            </a:xfrm>
          </p:grpSpPr>
          <p:sp>
            <p:nvSpPr>
              <p:cNvPr id="30806" name="Freeform 99"/>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07" name="Freeform 100"/>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08" name="Freeform 101"/>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sp>
          <p:nvSpPr>
            <p:cNvPr id="30804" name="Line 102"/>
            <p:cNvSpPr>
              <a:spLocks noChangeShapeType="1"/>
            </p:cNvSpPr>
            <p:nvPr/>
          </p:nvSpPr>
          <p:spPr bwMode="auto">
            <a:xfrm>
              <a:off x="778" y="762"/>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0805" name="Line 103"/>
            <p:cNvSpPr>
              <a:spLocks noChangeShapeType="1"/>
            </p:cNvSpPr>
            <p:nvPr/>
          </p:nvSpPr>
          <p:spPr bwMode="auto">
            <a:xfrm>
              <a:off x="782" y="698"/>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grpSp>
      <p:sp>
        <p:nvSpPr>
          <p:cNvPr id="30730" name="Freeform 156"/>
          <p:cNvSpPr>
            <a:spLocks/>
          </p:cNvSpPr>
          <p:nvPr/>
        </p:nvSpPr>
        <p:spPr bwMode="auto">
          <a:xfrm>
            <a:off x="5029200" y="1600200"/>
            <a:ext cx="1439863" cy="3497263"/>
          </a:xfrm>
          <a:custGeom>
            <a:avLst/>
            <a:gdLst>
              <a:gd name="T0" fmla="*/ 1128 w 1128"/>
              <a:gd name="T1" fmla="*/ 0 h 2720"/>
              <a:gd name="T2" fmla="*/ 0 w 1128"/>
              <a:gd name="T3" fmla="*/ 380 h 2720"/>
              <a:gd name="T4" fmla="*/ 0 w 1128"/>
              <a:gd name="T5" fmla="*/ 2328 h 2720"/>
              <a:gd name="T6" fmla="*/ 1108 w 1128"/>
              <a:gd name="T7" fmla="*/ 2720 h 2720"/>
              <a:gd name="T8" fmla="*/ 0 60000 65536"/>
              <a:gd name="T9" fmla="*/ 0 60000 65536"/>
              <a:gd name="T10" fmla="*/ 0 60000 65536"/>
              <a:gd name="T11" fmla="*/ 0 60000 65536"/>
              <a:gd name="T12" fmla="*/ 0 w 1128"/>
              <a:gd name="T13" fmla="*/ 0 h 2720"/>
              <a:gd name="T14" fmla="*/ 1128 w 1128"/>
              <a:gd name="T15" fmla="*/ 2720 h 2720"/>
            </a:gdLst>
            <a:ahLst/>
            <a:cxnLst>
              <a:cxn ang="T8">
                <a:pos x="T0" y="T1"/>
              </a:cxn>
              <a:cxn ang="T9">
                <a:pos x="T2" y="T3"/>
              </a:cxn>
              <a:cxn ang="T10">
                <a:pos x="T4" y="T5"/>
              </a:cxn>
              <a:cxn ang="T11">
                <a:pos x="T6" y="T7"/>
              </a:cxn>
            </a:cxnLst>
            <a:rect l="T12" t="T13" r="T14" b="T15"/>
            <a:pathLst>
              <a:path w="1128" h="2720">
                <a:moveTo>
                  <a:pt x="1128" y="0"/>
                </a:moveTo>
                <a:lnTo>
                  <a:pt x="0" y="380"/>
                </a:lnTo>
                <a:lnTo>
                  <a:pt x="0" y="2328"/>
                </a:lnTo>
                <a:lnTo>
                  <a:pt x="1108" y="2720"/>
                </a:lnTo>
              </a:path>
            </a:pathLst>
          </a:custGeom>
          <a:noFill/>
          <a:ln w="76200">
            <a:solidFill>
              <a:schemeClr val="tx1"/>
            </a:solidFill>
            <a:round/>
            <a:headEnd/>
            <a:tailEnd/>
          </a:ln>
        </p:spPr>
        <p:txBody>
          <a:bodyPr wrap="none" anchor="ctr">
            <a:prstTxWarp prst="textNoShape">
              <a:avLst/>
            </a:prstTxWarp>
          </a:bodyPr>
          <a:lstStyle/>
          <a:p>
            <a:endParaRPr lang="en-US"/>
          </a:p>
        </p:txBody>
      </p:sp>
      <p:sp>
        <p:nvSpPr>
          <p:cNvPr id="30738" name="Freeform 164" descr="Wide upward diagonal"/>
          <p:cNvSpPr>
            <a:spLocks/>
          </p:cNvSpPr>
          <p:nvPr/>
        </p:nvSpPr>
        <p:spPr bwMode="auto">
          <a:xfrm>
            <a:off x="6096000" y="4572001"/>
            <a:ext cx="290512" cy="533400"/>
          </a:xfrm>
          <a:custGeom>
            <a:avLst/>
            <a:gdLst>
              <a:gd name="T0" fmla="*/ 228 w 228"/>
              <a:gd name="T1" fmla="*/ 0 h 432"/>
              <a:gd name="T2" fmla="*/ 0 w 228"/>
              <a:gd name="T3" fmla="*/ 344 h 432"/>
              <a:gd name="T4" fmla="*/ 228 w 228"/>
              <a:gd name="T5" fmla="*/ 432 h 432"/>
              <a:gd name="T6" fmla="*/ 228 w 228"/>
              <a:gd name="T7" fmla="*/ 0 h 432"/>
              <a:gd name="T8" fmla="*/ 0 60000 65536"/>
              <a:gd name="T9" fmla="*/ 0 60000 65536"/>
              <a:gd name="T10" fmla="*/ 0 60000 65536"/>
              <a:gd name="T11" fmla="*/ 0 60000 65536"/>
              <a:gd name="T12" fmla="*/ 0 w 228"/>
              <a:gd name="T13" fmla="*/ 0 h 432"/>
              <a:gd name="T14" fmla="*/ 228 w 228"/>
              <a:gd name="T15" fmla="*/ 432 h 432"/>
            </a:gdLst>
            <a:ahLst/>
            <a:cxnLst>
              <a:cxn ang="T8">
                <a:pos x="T0" y="T1"/>
              </a:cxn>
              <a:cxn ang="T9">
                <a:pos x="T2" y="T3"/>
              </a:cxn>
              <a:cxn ang="T10">
                <a:pos x="T4" y="T5"/>
              </a:cxn>
              <a:cxn ang="T11">
                <a:pos x="T6" y="T7"/>
              </a:cxn>
            </a:cxnLst>
            <a:rect l="T12" t="T13" r="T14" b="T15"/>
            <a:pathLst>
              <a:path w="228" h="432">
                <a:moveTo>
                  <a:pt x="228" y="0"/>
                </a:moveTo>
                <a:lnTo>
                  <a:pt x="0" y="344"/>
                </a:lnTo>
                <a:lnTo>
                  <a:pt x="228" y="432"/>
                </a:lnTo>
                <a:lnTo>
                  <a:pt x="228" y="0"/>
                </a:lnTo>
                <a:close/>
              </a:path>
            </a:pathLst>
          </a:custGeom>
          <a:pattFill prst="wdUpDiag">
            <a:fgClr>
              <a:schemeClr val="accent1"/>
            </a:fgClr>
            <a:bgClr>
              <a:srgbClr val="FFFFFF"/>
            </a:bgClr>
          </a:pattFill>
          <a:ln w="9525">
            <a:solidFill>
              <a:schemeClr val="accent1"/>
            </a:solidFill>
            <a:round/>
            <a:headEnd/>
            <a:tailEnd/>
          </a:ln>
        </p:spPr>
        <p:txBody>
          <a:bodyPr wrap="none" anchor="ctr">
            <a:prstTxWarp prst="textNoShape">
              <a:avLst/>
            </a:prstTxWarp>
          </a:bodyPr>
          <a:lstStyle/>
          <a:p>
            <a:endParaRPr lang="en-US"/>
          </a:p>
        </p:txBody>
      </p:sp>
      <p:grpSp>
        <p:nvGrpSpPr>
          <p:cNvPr id="175" name="Group 174"/>
          <p:cNvGrpSpPr/>
          <p:nvPr/>
        </p:nvGrpSpPr>
        <p:grpSpPr>
          <a:xfrm>
            <a:off x="4953000" y="1600200"/>
            <a:ext cx="2125663" cy="3543300"/>
            <a:chOff x="5410200" y="2667000"/>
            <a:chExt cx="2125663" cy="3543300"/>
          </a:xfrm>
        </p:grpSpPr>
        <p:grpSp>
          <p:nvGrpSpPr>
            <p:cNvPr id="30726" name="Group 52"/>
            <p:cNvGrpSpPr>
              <a:grpSpLocks/>
            </p:cNvGrpSpPr>
            <p:nvPr/>
          </p:nvGrpSpPr>
          <p:grpSpPr bwMode="auto">
            <a:xfrm>
              <a:off x="6862763" y="2668588"/>
              <a:ext cx="673100" cy="1270000"/>
              <a:chOff x="768" y="236"/>
              <a:chExt cx="527" cy="988"/>
            </a:xfrm>
          </p:grpSpPr>
          <p:grpSp>
            <p:nvGrpSpPr>
              <p:cNvPr id="30820" name="Group 53"/>
              <p:cNvGrpSpPr>
                <a:grpSpLocks/>
              </p:cNvGrpSpPr>
              <p:nvPr/>
            </p:nvGrpSpPr>
            <p:grpSpPr bwMode="auto">
              <a:xfrm flipH="1">
                <a:off x="792" y="459"/>
                <a:ext cx="494" cy="547"/>
                <a:chOff x="1814" y="2475"/>
                <a:chExt cx="494" cy="547"/>
              </a:xfrm>
            </p:grpSpPr>
            <p:grpSp>
              <p:nvGrpSpPr>
                <p:cNvPr id="30837" name="Group 54"/>
                <p:cNvGrpSpPr>
                  <a:grpSpLocks/>
                </p:cNvGrpSpPr>
                <p:nvPr/>
              </p:nvGrpSpPr>
              <p:grpSpPr bwMode="auto">
                <a:xfrm>
                  <a:off x="1814" y="2475"/>
                  <a:ext cx="492" cy="273"/>
                  <a:chOff x="1814" y="2475"/>
                  <a:chExt cx="492" cy="273"/>
                </a:xfrm>
              </p:grpSpPr>
              <p:sp>
                <p:nvSpPr>
                  <p:cNvPr id="30842" name="Rectangle 55"/>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843" name="Freeform 56"/>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844" name="Rectangle 57"/>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nvGrpSpPr>
                <p:cNvPr id="30838" name="Group 58"/>
                <p:cNvGrpSpPr>
                  <a:grpSpLocks/>
                </p:cNvGrpSpPr>
                <p:nvPr/>
              </p:nvGrpSpPr>
              <p:grpSpPr bwMode="auto">
                <a:xfrm flipV="1">
                  <a:off x="1816" y="2749"/>
                  <a:ext cx="492" cy="273"/>
                  <a:chOff x="1814" y="2475"/>
                  <a:chExt cx="492" cy="273"/>
                </a:xfrm>
              </p:grpSpPr>
              <p:sp>
                <p:nvSpPr>
                  <p:cNvPr id="30839" name="Rectangle 59"/>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840" name="Freeform 60"/>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841" name="Rectangle 61"/>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sp>
            <p:nvSpPr>
              <p:cNvPr id="30821" name="Line 62"/>
              <p:cNvSpPr>
                <a:spLocks noChangeShapeType="1"/>
              </p:cNvSpPr>
              <p:nvPr/>
            </p:nvSpPr>
            <p:spPr bwMode="auto">
              <a:xfrm>
                <a:off x="894" y="577"/>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822" name="Line 63"/>
              <p:cNvSpPr>
                <a:spLocks noChangeShapeType="1"/>
              </p:cNvSpPr>
              <p:nvPr/>
            </p:nvSpPr>
            <p:spPr bwMode="auto">
              <a:xfrm flipV="1">
                <a:off x="898" y="769"/>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823" name="AutoShape 64"/>
              <p:cNvSpPr>
                <a:spLocks noChangeAspect="1" noChangeArrowheads="1"/>
              </p:cNvSpPr>
              <p:nvPr/>
            </p:nvSpPr>
            <p:spPr bwMode="auto">
              <a:xfrm>
                <a:off x="884" y="718"/>
                <a:ext cx="29" cy="29"/>
              </a:xfrm>
              <a:prstGeom prst="star32">
                <a:avLst>
                  <a:gd name="adj" fmla="val 37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0824" name="Text Box 65"/>
              <p:cNvSpPr txBox="1">
                <a:spLocks noChangeArrowheads="1"/>
              </p:cNvSpPr>
              <p:nvPr/>
            </p:nvSpPr>
            <p:spPr bwMode="auto">
              <a:xfrm>
                <a:off x="839" y="798"/>
                <a:ext cx="456" cy="214"/>
              </a:xfrm>
              <a:prstGeom prst="rect">
                <a:avLst/>
              </a:prstGeom>
              <a:noFill/>
              <a:ln w="9525">
                <a:noFill/>
                <a:miter lim="800000"/>
                <a:headEnd/>
                <a:tailEnd/>
              </a:ln>
            </p:spPr>
            <p:txBody>
              <a:bodyPr wrap="none">
                <a:prstTxWarp prst="textNoShape">
                  <a:avLst/>
                </a:prstTxWarp>
                <a:spAutoFit/>
              </a:bodyPr>
              <a:lstStyle/>
              <a:p>
                <a:pPr algn="ctr" eaLnBrk="0" hangingPunct="0"/>
                <a:r>
                  <a:rPr lang="en-US" sz="1200" b="1">
                    <a:latin typeface="Comic Sans MS" pitchFamily="-65" charset="0"/>
                  </a:rPr>
                  <a:t>5 mm</a:t>
                </a:r>
              </a:p>
            </p:txBody>
          </p:sp>
          <p:sp>
            <p:nvSpPr>
              <p:cNvPr id="30825" name="Freeform 66"/>
              <p:cNvSpPr>
                <a:spLocks/>
              </p:cNvSpPr>
              <p:nvPr/>
            </p:nvSpPr>
            <p:spPr bwMode="auto">
              <a:xfrm>
                <a:off x="794" y="700"/>
                <a:ext cx="172" cy="62"/>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sp>
            <p:nvSpPr>
              <p:cNvPr id="30826" name="Freeform 67"/>
              <p:cNvSpPr>
                <a:spLocks/>
              </p:cNvSpPr>
              <p:nvPr/>
            </p:nvSpPr>
            <p:spPr bwMode="auto">
              <a:xfrm>
                <a:off x="792" y="698"/>
                <a:ext cx="178" cy="68"/>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grpSp>
            <p:nvGrpSpPr>
              <p:cNvPr id="30827" name="Group 68"/>
              <p:cNvGrpSpPr>
                <a:grpSpLocks/>
              </p:cNvGrpSpPr>
              <p:nvPr/>
            </p:nvGrpSpPr>
            <p:grpSpPr bwMode="auto">
              <a:xfrm>
                <a:off x="772" y="236"/>
                <a:ext cx="24" cy="460"/>
                <a:chOff x="772" y="236"/>
                <a:chExt cx="24" cy="460"/>
              </a:xfrm>
            </p:grpSpPr>
            <p:sp>
              <p:nvSpPr>
                <p:cNvPr id="30834" name="Freeform 69"/>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35" name="Freeform 70"/>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36" name="Freeform 71"/>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grpSp>
            <p:nvGrpSpPr>
              <p:cNvPr id="30828" name="Group 72"/>
              <p:cNvGrpSpPr>
                <a:grpSpLocks/>
              </p:cNvGrpSpPr>
              <p:nvPr/>
            </p:nvGrpSpPr>
            <p:grpSpPr bwMode="auto">
              <a:xfrm flipV="1">
                <a:off x="768" y="764"/>
                <a:ext cx="24" cy="460"/>
                <a:chOff x="772" y="236"/>
                <a:chExt cx="24" cy="460"/>
              </a:xfrm>
            </p:grpSpPr>
            <p:sp>
              <p:nvSpPr>
                <p:cNvPr id="30831" name="Freeform 73"/>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32" name="Freeform 74"/>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833" name="Freeform 75"/>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sp>
            <p:nvSpPr>
              <p:cNvPr id="30829" name="Line 76"/>
              <p:cNvSpPr>
                <a:spLocks noChangeShapeType="1"/>
              </p:cNvSpPr>
              <p:nvPr/>
            </p:nvSpPr>
            <p:spPr bwMode="auto">
              <a:xfrm>
                <a:off x="778" y="762"/>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0830" name="Line 77"/>
              <p:cNvSpPr>
                <a:spLocks noChangeShapeType="1"/>
              </p:cNvSpPr>
              <p:nvPr/>
            </p:nvSpPr>
            <p:spPr bwMode="auto">
              <a:xfrm>
                <a:off x="782" y="698"/>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grpSp>
        <p:grpSp>
          <p:nvGrpSpPr>
            <p:cNvPr id="30728" name="Group 104"/>
            <p:cNvGrpSpPr>
              <a:grpSpLocks/>
            </p:cNvGrpSpPr>
            <p:nvPr/>
          </p:nvGrpSpPr>
          <p:grpSpPr bwMode="auto">
            <a:xfrm>
              <a:off x="6854825" y="4181475"/>
              <a:ext cx="661988" cy="1270000"/>
              <a:chOff x="768" y="236"/>
              <a:chExt cx="519" cy="988"/>
            </a:xfrm>
          </p:grpSpPr>
          <p:grpSp>
            <p:nvGrpSpPr>
              <p:cNvPr id="30770" name="Group 105"/>
              <p:cNvGrpSpPr>
                <a:grpSpLocks/>
              </p:cNvGrpSpPr>
              <p:nvPr/>
            </p:nvGrpSpPr>
            <p:grpSpPr bwMode="auto">
              <a:xfrm flipH="1">
                <a:off x="792" y="459"/>
                <a:ext cx="494" cy="547"/>
                <a:chOff x="1814" y="2475"/>
                <a:chExt cx="494" cy="547"/>
              </a:xfrm>
            </p:grpSpPr>
            <p:grpSp>
              <p:nvGrpSpPr>
                <p:cNvPr id="30787" name="Group 106"/>
                <p:cNvGrpSpPr>
                  <a:grpSpLocks/>
                </p:cNvGrpSpPr>
                <p:nvPr/>
              </p:nvGrpSpPr>
              <p:grpSpPr bwMode="auto">
                <a:xfrm>
                  <a:off x="1814" y="2475"/>
                  <a:ext cx="492" cy="273"/>
                  <a:chOff x="1814" y="2475"/>
                  <a:chExt cx="492" cy="273"/>
                </a:xfrm>
              </p:grpSpPr>
              <p:sp>
                <p:nvSpPr>
                  <p:cNvPr id="30792" name="Rectangle 107"/>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793" name="Freeform 108"/>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794" name="Rectangle 109"/>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nvGrpSpPr>
                <p:cNvPr id="30788" name="Group 110"/>
                <p:cNvGrpSpPr>
                  <a:grpSpLocks/>
                </p:cNvGrpSpPr>
                <p:nvPr/>
              </p:nvGrpSpPr>
              <p:grpSpPr bwMode="auto">
                <a:xfrm flipV="1">
                  <a:off x="1816" y="2749"/>
                  <a:ext cx="492" cy="273"/>
                  <a:chOff x="1814" y="2475"/>
                  <a:chExt cx="492" cy="273"/>
                </a:xfrm>
              </p:grpSpPr>
              <p:sp>
                <p:nvSpPr>
                  <p:cNvPr id="30789" name="Rectangle 111"/>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790" name="Freeform 112"/>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791" name="Rectangle 113"/>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sp>
            <p:nvSpPr>
              <p:cNvPr id="30771" name="Line 114"/>
              <p:cNvSpPr>
                <a:spLocks noChangeShapeType="1"/>
              </p:cNvSpPr>
              <p:nvPr/>
            </p:nvSpPr>
            <p:spPr bwMode="auto">
              <a:xfrm>
                <a:off x="894" y="577"/>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772" name="Line 115"/>
              <p:cNvSpPr>
                <a:spLocks noChangeShapeType="1"/>
              </p:cNvSpPr>
              <p:nvPr/>
            </p:nvSpPr>
            <p:spPr bwMode="auto">
              <a:xfrm flipV="1">
                <a:off x="898" y="769"/>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773" name="AutoShape 116"/>
              <p:cNvSpPr>
                <a:spLocks noChangeAspect="1" noChangeArrowheads="1"/>
              </p:cNvSpPr>
              <p:nvPr/>
            </p:nvSpPr>
            <p:spPr bwMode="auto">
              <a:xfrm>
                <a:off x="884" y="718"/>
                <a:ext cx="29" cy="29"/>
              </a:xfrm>
              <a:prstGeom prst="star32">
                <a:avLst>
                  <a:gd name="adj" fmla="val 37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0774" name="Text Box 117"/>
              <p:cNvSpPr txBox="1">
                <a:spLocks noChangeArrowheads="1"/>
              </p:cNvSpPr>
              <p:nvPr/>
            </p:nvSpPr>
            <p:spPr bwMode="auto">
              <a:xfrm>
                <a:off x="846" y="798"/>
                <a:ext cx="441" cy="214"/>
              </a:xfrm>
              <a:prstGeom prst="rect">
                <a:avLst/>
              </a:prstGeom>
              <a:noFill/>
              <a:ln w="9525">
                <a:noFill/>
                <a:miter lim="800000"/>
                <a:headEnd/>
                <a:tailEnd/>
              </a:ln>
            </p:spPr>
            <p:txBody>
              <a:bodyPr wrap="none">
                <a:prstTxWarp prst="textNoShape">
                  <a:avLst/>
                </a:prstTxWarp>
                <a:spAutoFit/>
              </a:bodyPr>
              <a:lstStyle/>
              <a:p>
                <a:pPr algn="ctr" eaLnBrk="0" hangingPunct="0"/>
                <a:r>
                  <a:rPr lang="en-US" sz="1200">
                    <a:latin typeface="Comic Sans MS" pitchFamily="-65" charset="0"/>
                  </a:rPr>
                  <a:t>5 mm</a:t>
                </a:r>
              </a:p>
            </p:txBody>
          </p:sp>
          <p:sp>
            <p:nvSpPr>
              <p:cNvPr id="30775" name="Freeform 118"/>
              <p:cNvSpPr>
                <a:spLocks/>
              </p:cNvSpPr>
              <p:nvPr/>
            </p:nvSpPr>
            <p:spPr bwMode="auto">
              <a:xfrm>
                <a:off x="794" y="700"/>
                <a:ext cx="172" cy="62"/>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sp>
            <p:nvSpPr>
              <p:cNvPr id="30776" name="Freeform 119"/>
              <p:cNvSpPr>
                <a:spLocks/>
              </p:cNvSpPr>
              <p:nvPr/>
            </p:nvSpPr>
            <p:spPr bwMode="auto">
              <a:xfrm>
                <a:off x="792" y="698"/>
                <a:ext cx="178" cy="68"/>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grpSp>
            <p:nvGrpSpPr>
              <p:cNvPr id="30777" name="Group 120"/>
              <p:cNvGrpSpPr>
                <a:grpSpLocks/>
              </p:cNvGrpSpPr>
              <p:nvPr/>
            </p:nvGrpSpPr>
            <p:grpSpPr bwMode="auto">
              <a:xfrm>
                <a:off x="772" y="236"/>
                <a:ext cx="24" cy="460"/>
                <a:chOff x="772" y="236"/>
                <a:chExt cx="24" cy="460"/>
              </a:xfrm>
            </p:grpSpPr>
            <p:sp>
              <p:nvSpPr>
                <p:cNvPr id="30784" name="Freeform 121"/>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85" name="Freeform 122"/>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86" name="Freeform 123"/>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grpSp>
            <p:nvGrpSpPr>
              <p:cNvPr id="30778" name="Group 124"/>
              <p:cNvGrpSpPr>
                <a:grpSpLocks/>
              </p:cNvGrpSpPr>
              <p:nvPr/>
            </p:nvGrpSpPr>
            <p:grpSpPr bwMode="auto">
              <a:xfrm flipV="1">
                <a:off x="768" y="764"/>
                <a:ext cx="24" cy="460"/>
                <a:chOff x="772" y="236"/>
                <a:chExt cx="24" cy="460"/>
              </a:xfrm>
            </p:grpSpPr>
            <p:sp>
              <p:nvSpPr>
                <p:cNvPr id="30781" name="Freeform 125"/>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82" name="Freeform 126"/>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83" name="Freeform 127"/>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sp>
            <p:nvSpPr>
              <p:cNvPr id="30779" name="Line 128"/>
              <p:cNvSpPr>
                <a:spLocks noChangeShapeType="1"/>
              </p:cNvSpPr>
              <p:nvPr/>
            </p:nvSpPr>
            <p:spPr bwMode="auto">
              <a:xfrm>
                <a:off x="778" y="762"/>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0780" name="Line 129"/>
              <p:cNvSpPr>
                <a:spLocks noChangeShapeType="1"/>
              </p:cNvSpPr>
              <p:nvPr/>
            </p:nvSpPr>
            <p:spPr bwMode="auto">
              <a:xfrm>
                <a:off x="782" y="698"/>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grpSp>
        <p:grpSp>
          <p:nvGrpSpPr>
            <p:cNvPr id="30729" name="Group 130"/>
            <p:cNvGrpSpPr>
              <a:grpSpLocks/>
            </p:cNvGrpSpPr>
            <p:nvPr/>
          </p:nvGrpSpPr>
          <p:grpSpPr bwMode="auto">
            <a:xfrm>
              <a:off x="6846888" y="4937125"/>
              <a:ext cx="661987" cy="1270000"/>
              <a:chOff x="768" y="236"/>
              <a:chExt cx="519" cy="988"/>
            </a:xfrm>
          </p:grpSpPr>
          <p:grpSp>
            <p:nvGrpSpPr>
              <p:cNvPr id="30745" name="Group 131"/>
              <p:cNvGrpSpPr>
                <a:grpSpLocks/>
              </p:cNvGrpSpPr>
              <p:nvPr/>
            </p:nvGrpSpPr>
            <p:grpSpPr bwMode="auto">
              <a:xfrm flipH="1">
                <a:off x="792" y="459"/>
                <a:ext cx="494" cy="547"/>
                <a:chOff x="1814" y="2475"/>
                <a:chExt cx="494" cy="547"/>
              </a:xfrm>
            </p:grpSpPr>
            <p:grpSp>
              <p:nvGrpSpPr>
                <p:cNvPr id="30762" name="Group 132"/>
                <p:cNvGrpSpPr>
                  <a:grpSpLocks/>
                </p:cNvGrpSpPr>
                <p:nvPr/>
              </p:nvGrpSpPr>
              <p:grpSpPr bwMode="auto">
                <a:xfrm>
                  <a:off x="1814" y="2475"/>
                  <a:ext cx="492" cy="273"/>
                  <a:chOff x="1814" y="2475"/>
                  <a:chExt cx="492" cy="273"/>
                </a:xfrm>
              </p:grpSpPr>
              <p:sp>
                <p:nvSpPr>
                  <p:cNvPr id="30767" name="Rectangle 133"/>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768" name="Freeform 134"/>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769" name="Rectangle 135"/>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nvGrpSpPr>
                <p:cNvPr id="30763" name="Group 136"/>
                <p:cNvGrpSpPr>
                  <a:grpSpLocks/>
                </p:cNvGrpSpPr>
                <p:nvPr/>
              </p:nvGrpSpPr>
              <p:grpSpPr bwMode="auto">
                <a:xfrm flipV="1">
                  <a:off x="1816" y="2749"/>
                  <a:ext cx="492" cy="273"/>
                  <a:chOff x="1814" y="2475"/>
                  <a:chExt cx="492" cy="273"/>
                </a:xfrm>
              </p:grpSpPr>
              <p:sp>
                <p:nvSpPr>
                  <p:cNvPr id="30764" name="Rectangle 137"/>
                  <p:cNvSpPr>
                    <a:spLocks noChangeArrowheads="1"/>
                  </p:cNvSpPr>
                  <p:nvPr/>
                </p:nvSpPr>
                <p:spPr bwMode="auto">
                  <a:xfrm rot="-1642664">
                    <a:off x="1910" y="2643"/>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sp>
                <p:nvSpPr>
                  <p:cNvPr id="30765" name="Freeform 138"/>
                  <p:cNvSpPr>
                    <a:spLocks/>
                  </p:cNvSpPr>
                  <p:nvPr/>
                </p:nvSpPr>
                <p:spPr bwMode="auto">
                  <a:xfrm>
                    <a:off x="1814" y="2490"/>
                    <a:ext cx="492" cy="258"/>
                  </a:xfrm>
                  <a:custGeom>
                    <a:avLst/>
                    <a:gdLst>
                      <a:gd name="T0" fmla="*/ 104 w 492"/>
                      <a:gd name="T1" fmla="*/ 258 h 258"/>
                      <a:gd name="T2" fmla="*/ 0 w 492"/>
                      <a:gd name="T3" fmla="*/ 258 h 258"/>
                      <a:gd name="T4" fmla="*/ 0 w 492"/>
                      <a:gd name="T5" fmla="*/ 0 h 258"/>
                      <a:gd name="T6" fmla="*/ 364 w 492"/>
                      <a:gd name="T7" fmla="*/ 0 h 258"/>
                      <a:gd name="T8" fmla="*/ 492 w 492"/>
                      <a:gd name="T9" fmla="*/ 218 h 258"/>
                      <a:gd name="T10" fmla="*/ 190 w 492"/>
                      <a:gd name="T11" fmla="*/ 218 h 258"/>
                      <a:gd name="T12" fmla="*/ 146 w 492"/>
                      <a:gd name="T13" fmla="*/ 128 h 258"/>
                      <a:gd name="T14" fmla="*/ 80 w 492"/>
                      <a:gd name="T15" fmla="*/ 162 h 258"/>
                      <a:gd name="T16" fmla="*/ 104 w 492"/>
                      <a:gd name="T17" fmla="*/ 258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2"/>
                      <a:gd name="T28" fmla="*/ 0 h 258"/>
                      <a:gd name="T29" fmla="*/ 492 w 49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2" h="258">
                        <a:moveTo>
                          <a:pt x="104" y="258"/>
                        </a:moveTo>
                        <a:lnTo>
                          <a:pt x="0" y="258"/>
                        </a:lnTo>
                        <a:lnTo>
                          <a:pt x="0" y="0"/>
                        </a:lnTo>
                        <a:lnTo>
                          <a:pt x="364" y="0"/>
                        </a:lnTo>
                        <a:lnTo>
                          <a:pt x="492" y="218"/>
                        </a:lnTo>
                        <a:lnTo>
                          <a:pt x="190" y="218"/>
                        </a:lnTo>
                        <a:lnTo>
                          <a:pt x="146" y="128"/>
                        </a:lnTo>
                        <a:lnTo>
                          <a:pt x="80" y="162"/>
                        </a:lnTo>
                        <a:lnTo>
                          <a:pt x="104" y="258"/>
                        </a:lnTo>
                        <a:close/>
                      </a:path>
                    </a:pathLst>
                  </a:custGeom>
                  <a:solidFill>
                    <a:schemeClr val="hlink"/>
                  </a:solidFill>
                  <a:ln w="9525">
                    <a:solidFill>
                      <a:schemeClr val="tx1"/>
                    </a:solidFill>
                    <a:round/>
                    <a:headEnd/>
                    <a:tailEnd/>
                  </a:ln>
                </p:spPr>
                <p:txBody>
                  <a:bodyPr wrap="none" anchor="ctr">
                    <a:prstTxWarp prst="textNoShape">
                      <a:avLst/>
                    </a:prstTxWarp>
                  </a:bodyPr>
                  <a:lstStyle/>
                  <a:p>
                    <a:endParaRPr lang="en-US"/>
                  </a:p>
                </p:txBody>
              </p:sp>
              <p:sp>
                <p:nvSpPr>
                  <p:cNvPr id="30766" name="Rectangle 139"/>
                  <p:cNvSpPr>
                    <a:spLocks noChangeArrowheads="1"/>
                  </p:cNvSpPr>
                  <p:nvPr/>
                </p:nvSpPr>
                <p:spPr bwMode="auto">
                  <a:xfrm rot="-1642664">
                    <a:off x="2198" y="2475"/>
                    <a:ext cx="62" cy="62"/>
                  </a:xfrm>
                  <a:prstGeom prst="rect">
                    <a:avLst/>
                  </a:prstGeom>
                  <a:solidFill>
                    <a:srgbClr val="FF0000"/>
                  </a:solidFill>
                  <a:ln w="9525">
                    <a:solidFill>
                      <a:srgbClr val="FF0000"/>
                    </a:solidFill>
                    <a:miter lim="800000"/>
                    <a:headEnd/>
                    <a:tailEnd/>
                  </a:ln>
                </p:spPr>
                <p:txBody>
                  <a:bodyPr wrap="none" anchor="ctr">
                    <a:prstTxWarp prst="textNoShape">
                      <a:avLst/>
                    </a:prstTxWarp>
                  </a:bodyPr>
                  <a:lstStyle/>
                  <a:p>
                    <a:endParaRPr lang="en-US"/>
                  </a:p>
                </p:txBody>
              </p:sp>
            </p:grpSp>
          </p:grpSp>
          <p:sp>
            <p:nvSpPr>
              <p:cNvPr id="30746" name="Line 140"/>
              <p:cNvSpPr>
                <a:spLocks noChangeShapeType="1"/>
              </p:cNvSpPr>
              <p:nvPr/>
            </p:nvSpPr>
            <p:spPr bwMode="auto">
              <a:xfrm>
                <a:off x="894" y="577"/>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747" name="Line 141"/>
              <p:cNvSpPr>
                <a:spLocks noChangeShapeType="1"/>
              </p:cNvSpPr>
              <p:nvPr/>
            </p:nvSpPr>
            <p:spPr bwMode="auto">
              <a:xfrm flipV="1">
                <a:off x="898" y="769"/>
                <a:ext cx="0" cy="11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0748" name="AutoShape 142"/>
              <p:cNvSpPr>
                <a:spLocks noChangeAspect="1" noChangeArrowheads="1"/>
              </p:cNvSpPr>
              <p:nvPr/>
            </p:nvSpPr>
            <p:spPr bwMode="auto">
              <a:xfrm>
                <a:off x="884" y="718"/>
                <a:ext cx="29" cy="29"/>
              </a:xfrm>
              <a:prstGeom prst="star32">
                <a:avLst>
                  <a:gd name="adj" fmla="val 37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0749" name="Text Box 143"/>
              <p:cNvSpPr txBox="1">
                <a:spLocks noChangeArrowheads="1"/>
              </p:cNvSpPr>
              <p:nvPr/>
            </p:nvSpPr>
            <p:spPr bwMode="auto">
              <a:xfrm>
                <a:off x="846" y="798"/>
                <a:ext cx="441" cy="214"/>
              </a:xfrm>
              <a:prstGeom prst="rect">
                <a:avLst/>
              </a:prstGeom>
              <a:noFill/>
              <a:ln w="9525">
                <a:noFill/>
                <a:miter lim="800000"/>
                <a:headEnd/>
                <a:tailEnd/>
              </a:ln>
            </p:spPr>
            <p:txBody>
              <a:bodyPr wrap="none">
                <a:prstTxWarp prst="textNoShape">
                  <a:avLst/>
                </a:prstTxWarp>
                <a:spAutoFit/>
              </a:bodyPr>
              <a:lstStyle/>
              <a:p>
                <a:pPr algn="ctr" eaLnBrk="0" hangingPunct="0"/>
                <a:r>
                  <a:rPr lang="en-US" sz="1200">
                    <a:latin typeface="Comic Sans MS" pitchFamily="-65" charset="0"/>
                  </a:rPr>
                  <a:t>5 mm</a:t>
                </a:r>
              </a:p>
            </p:txBody>
          </p:sp>
          <p:sp>
            <p:nvSpPr>
              <p:cNvPr id="30750" name="Freeform 144"/>
              <p:cNvSpPr>
                <a:spLocks/>
              </p:cNvSpPr>
              <p:nvPr/>
            </p:nvSpPr>
            <p:spPr bwMode="auto">
              <a:xfrm>
                <a:off x="794" y="700"/>
                <a:ext cx="172" cy="62"/>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sp>
            <p:nvSpPr>
              <p:cNvPr id="30751" name="Freeform 145"/>
              <p:cNvSpPr>
                <a:spLocks/>
              </p:cNvSpPr>
              <p:nvPr/>
            </p:nvSpPr>
            <p:spPr bwMode="auto">
              <a:xfrm>
                <a:off x="792" y="698"/>
                <a:ext cx="178" cy="68"/>
              </a:xfrm>
              <a:custGeom>
                <a:avLst/>
                <a:gdLst>
                  <a:gd name="T0" fmla="*/ 0 w 172"/>
                  <a:gd name="T1" fmla="*/ 0 h 62"/>
                  <a:gd name="T2" fmla="*/ 102 w 172"/>
                  <a:gd name="T3" fmla="*/ 0 h 62"/>
                  <a:gd name="T4" fmla="*/ 152 w 172"/>
                  <a:gd name="T5" fmla="*/ 0 h 62"/>
                  <a:gd name="T6" fmla="*/ 172 w 172"/>
                  <a:gd name="T7" fmla="*/ 30 h 62"/>
                  <a:gd name="T8" fmla="*/ 150 w 172"/>
                  <a:gd name="T9" fmla="*/ 62 h 62"/>
                  <a:gd name="T10" fmla="*/ 4 w 172"/>
                  <a:gd name="T11" fmla="*/ 62 h 62"/>
                  <a:gd name="T12" fmla="*/ 0 60000 65536"/>
                  <a:gd name="T13" fmla="*/ 0 60000 65536"/>
                  <a:gd name="T14" fmla="*/ 0 60000 65536"/>
                  <a:gd name="T15" fmla="*/ 0 60000 65536"/>
                  <a:gd name="T16" fmla="*/ 0 60000 65536"/>
                  <a:gd name="T17" fmla="*/ 0 60000 65536"/>
                  <a:gd name="T18" fmla="*/ 0 w 172"/>
                  <a:gd name="T19" fmla="*/ 0 h 62"/>
                  <a:gd name="T20" fmla="*/ 172 w 17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72" h="62">
                    <a:moveTo>
                      <a:pt x="0" y="0"/>
                    </a:moveTo>
                    <a:lnTo>
                      <a:pt x="102" y="0"/>
                    </a:lnTo>
                    <a:lnTo>
                      <a:pt x="152" y="0"/>
                    </a:lnTo>
                    <a:lnTo>
                      <a:pt x="172" y="30"/>
                    </a:lnTo>
                    <a:lnTo>
                      <a:pt x="150" y="62"/>
                    </a:lnTo>
                    <a:lnTo>
                      <a:pt x="4" y="62"/>
                    </a:lnTo>
                  </a:path>
                </a:pathLst>
              </a:custGeom>
              <a:noFill/>
              <a:ln w="9525">
                <a:solidFill>
                  <a:schemeClr val="tx1"/>
                </a:solidFill>
                <a:round/>
                <a:headEnd/>
                <a:tailEnd/>
              </a:ln>
            </p:spPr>
            <p:txBody>
              <a:bodyPr wrap="none" anchor="ctr">
                <a:prstTxWarp prst="textNoShape">
                  <a:avLst/>
                </a:prstTxWarp>
              </a:bodyPr>
              <a:lstStyle/>
              <a:p>
                <a:endParaRPr lang="en-US"/>
              </a:p>
            </p:txBody>
          </p:sp>
          <p:grpSp>
            <p:nvGrpSpPr>
              <p:cNvPr id="30752" name="Group 146"/>
              <p:cNvGrpSpPr>
                <a:grpSpLocks/>
              </p:cNvGrpSpPr>
              <p:nvPr/>
            </p:nvGrpSpPr>
            <p:grpSpPr bwMode="auto">
              <a:xfrm>
                <a:off x="772" y="236"/>
                <a:ext cx="24" cy="460"/>
                <a:chOff x="772" y="236"/>
                <a:chExt cx="24" cy="460"/>
              </a:xfrm>
            </p:grpSpPr>
            <p:sp>
              <p:nvSpPr>
                <p:cNvPr id="30759" name="Freeform 147"/>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60" name="Freeform 148"/>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61" name="Freeform 149"/>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grpSp>
            <p:nvGrpSpPr>
              <p:cNvPr id="30753" name="Group 150"/>
              <p:cNvGrpSpPr>
                <a:grpSpLocks/>
              </p:cNvGrpSpPr>
              <p:nvPr/>
            </p:nvGrpSpPr>
            <p:grpSpPr bwMode="auto">
              <a:xfrm flipV="1">
                <a:off x="768" y="764"/>
                <a:ext cx="24" cy="460"/>
                <a:chOff x="772" y="236"/>
                <a:chExt cx="24" cy="460"/>
              </a:xfrm>
            </p:grpSpPr>
            <p:sp>
              <p:nvSpPr>
                <p:cNvPr id="30756" name="Freeform 151"/>
                <p:cNvSpPr>
                  <a:spLocks/>
                </p:cNvSpPr>
                <p:nvPr/>
              </p:nvSpPr>
              <p:spPr bwMode="auto">
                <a:xfrm>
                  <a:off x="780"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57" name="Freeform 152"/>
                <p:cNvSpPr>
                  <a:spLocks/>
                </p:cNvSpPr>
                <p:nvPr/>
              </p:nvSpPr>
              <p:spPr bwMode="auto">
                <a:xfrm>
                  <a:off x="772" y="236"/>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sp>
              <p:nvSpPr>
                <p:cNvPr id="30758" name="Freeform 153"/>
                <p:cNvSpPr>
                  <a:spLocks/>
                </p:cNvSpPr>
                <p:nvPr/>
              </p:nvSpPr>
              <p:spPr bwMode="auto">
                <a:xfrm>
                  <a:off x="772" y="238"/>
                  <a:ext cx="16" cy="458"/>
                </a:xfrm>
                <a:custGeom>
                  <a:avLst/>
                  <a:gdLst>
                    <a:gd name="T0" fmla="*/ 16 w 16"/>
                    <a:gd name="T1" fmla="*/ 458 h 458"/>
                    <a:gd name="T2" fmla="*/ 0 w 16"/>
                    <a:gd name="T3" fmla="*/ 448 h 458"/>
                    <a:gd name="T4" fmla="*/ 2 w 16"/>
                    <a:gd name="T5" fmla="*/ 0 h 458"/>
                    <a:gd name="T6" fmla="*/ 0 60000 65536"/>
                    <a:gd name="T7" fmla="*/ 0 60000 65536"/>
                    <a:gd name="T8" fmla="*/ 0 60000 65536"/>
                    <a:gd name="T9" fmla="*/ 0 w 16"/>
                    <a:gd name="T10" fmla="*/ 0 h 458"/>
                    <a:gd name="T11" fmla="*/ 16 w 16"/>
                    <a:gd name="T12" fmla="*/ 458 h 458"/>
                  </a:gdLst>
                  <a:ahLst/>
                  <a:cxnLst>
                    <a:cxn ang="T6">
                      <a:pos x="T0" y="T1"/>
                    </a:cxn>
                    <a:cxn ang="T7">
                      <a:pos x="T2" y="T3"/>
                    </a:cxn>
                    <a:cxn ang="T8">
                      <a:pos x="T4" y="T5"/>
                    </a:cxn>
                  </a:cxnLst>
                  <a:rect l="T9" t="T10" r="T11" b="T12"/>
                  <a:pathLst>
                    <a:path w="16" h="458">
                      <a:moveTo>
                        <a:pt x="16" y="458"/>
                      </a:moveTo>
                      <a:lnTo>
                        <a:pt x="0" y="448"/>
                      </a:lnTo>
                      <a:lnTo>
                        <a:pt x="2" y="0"/>
                      </a:lnTo>
                    </a:path>
                  </a:pathLst>
                </a:custGeom>
                <a:noFill/>
                <a:ln w="19050">
                  <a:solidFill>
                    <a:schemeClr val="tx1"/>
                  </a:solidFill>
                  <a:round/>
                  <a:headEnd/>
                  <a:tailEnd/>
                </a:ln>
              </p:spPr>
              <p:txBody>
                <a:bodyPr wrap="none" anchor="ctr">
                  <a:prstTxWarp prst="textNoShape">
                    <a:avLst/>
                  </a:prstTxWarp>
                </a:bodyPr>
                <a:lstStyle/>
                <a:p>
                  <a:endParaRPr lang="en-US"/>
                </a:p>
              </p:txBody>
            </p:sp>
          </p:grpSp>
          <p:sp>
            <p:nvSpPr>
              <p:cNvPr id="30754" name="Line 154"/>
              <p:cNvSpPr>
                <a:spLocks noChangeShapeType="1"/>
              </p:cNvSpPr>
              <p:nvPr/>
            </p:nvSpPr>
            <p:spPr bwMode="auto">
              <a:xfrm>
                <a:off x="778" y="762"/>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0755" name="Line 155"/>
              <p:cNvSpPr>
                <a:spLocks noChangeShapeType="1"/>
              </p:cNvSpPr>
              <p:nvPr/>
            </p:nvSpPr>
            <p:spPr bwMode="auto">
              <a:xfrm>
                <a:off x="782" y="698"/>
                <a:ext cx="24"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grpSp>
        <p:sp>
          <p:nvSpPr>
            <p:cNvPr id="30731" name="Text Box 157"/>
            <p:cNvSpPr txBox="1">
              <a:spLocks noChangeArrowheads="1"/>
            </p:cNvSpPr>
            <p:nvPr/>
          </p:nvSpPr>
          <p:spPr bwMode="auto">
            <a:xfrm>
              <a:off x="6061075" y="3178175"/>
              <a:ext cx="814388" cy="457200"/>
            </a:xfrm>
            <a:prstGeom prst="rect">
              <a:avLst/>
            </a:prstGeom>
            <a:noFill/>
            <a:ln w="9525">
              <a:noFill/>
              <a:miter lim="800000"/>
              <a:headEnd/>
              <a:tailEnd/>
            </a:ln>
          </p:spPr>
          <p:txBody>
            <a:bodyPr wrap="none">
              <a:prstTxWarp prst="textNoShape">
                <a:avLst/>
              </a:prstTxWarp>
              <a:spAutoFit/>
            </a:bodyPr>
            <a:lstStyle/>
            <a:p>
              <a:pPr eaLnBrk="0" hangingPunct="0"/>
              <a:r>
                <a:rPr lang="en-US" sz="1200">
                  <a:solidFill>
                    <a:srgbClr val="FF0000"/>
                  </a:solidFill>
                  <a:latin typeface="Comic Sans MS" pitchFamily="-65" charset="0"/>
                </a:rPr>
                <a:t>10 GeV </a:t>
              </a:r>
            </a:p>
            <a:p>
              <a:pPr eaLnBrk="0" hangingPunct="0"/>
              <a:r>
                <a:rPr lang="en-US" sz="1200">
                  <a:solidFill>
                    <a:srgbClr val="FF0000"/>
                  </a:solidFill>
                  <a:latin typeface="Comic Sans MS" pitchFamily="-65" charset="0"/>
                </a:rPr>
                <a:t>(20 GeV)</a:t>
              </a:r>
            </a:p>
          </p:txBody>
        </p:sp>
        <p:sp>
          <p:nvSpPr>
            <p:cNvPr id="30732" name="Text Box 158"/>
            <p:cNvSpPr txBox="1">
              <a:spLocks noChangeArrowheads="1"/>
            </p:cNvSpPr>
            <p:nvPr/>
          </p:nvSpPr>
          <p:spPr bwMode="auto">
            <a:xfrm>
              <a:off x="6046788" y="3887788"/>
              <a:ext cx="895350" cy="457200"/>
            </a:xfrm>
            <a:prstGeom prst="rect">
              <a:avLst/>
            </a:prstGeom>
            <a:noFill/>
            <a:ln w="9525">
              <a:noFill/>
              <a:miter lim="800000"/>
              <a:headEnd/>
              <a:tailEnd/>
            </a:ln>
          </p:spPr>
          <p:txBody>
            <a:bodyPr wrap="none">
              <a:prstTxWarp prst="textNoShape">
                <a:avLst/>
              </a:prstTxWarp>
              <a:spAutoFit/>
            </a:bodyPr>
            <a:lstStyle/>
            <a:p>
              <a:pPr eaLnBrk="0" hangingPunct="0"/>
              <a:r>
                <a:rPr lang="en-US" sz="1200" dirty="0">
                  <a:solidFill>
                    <a:srgbClr val="FF0000"/>
                  </a:solidFill>
                  <a:latin typeface="Comic Sans MS" pitchFamily="-65" charset="0"/>
                </a:rPr>
                <a:t>8.1 </a:t>
              </a:r>
              <a:r>
                <a:rPr lang="en-US" sz="1200" dirty="0" err="1">
                  <a:solidFill>
                    <a:srgbClr val="FF0000"/>
                  </a:solidFill>
                  <a:latin typeface="Comic Sans MS" pitchFamily="-65" charset="0"/>
                </a:rPr>
                <a:t>GeV</a:t>
              </a:r>
              <a:r>
                <a:rPr lang="en-US" sz="1200" dirty="0">
                  <a:solidFill>
                    <a:srgbClr val="FF0000"/>
                  </a:solidFill>
                  <a:latin typeface="Comic Sans MS" pitchFamily="-65" charset="0"/>
                </a:rPr>
                <a:t> </a:t>
              </a:r>
            </a:p>
            <a:p>
              <a:pPr eaLnBrk="0" hangingPunct="0"/>
              <a:r>
                <a:rPr lang="en-US" sz="1200" dirty="0">
                  <a:solidFill>
                    <a:srgbClr val="FF0000"/>
                  </a:solidFill>
                  <a:latin typeface="Comic Sans MS" pitchFamily="-65" charset="0"/>
                </a:rPr>
                <a:t>(16.1 </a:t>
              </a:r>
              <a:r>
                <a:rPr lang="en-US" sz="1200" dirty="0" err="1">
                  <a:solidFill>
                    <a:srgbClr val="FF0000"/>
                  </a:solidFill>
                  <a:latin typeface="Comic Sans MS" pitchFamily="-65" charset="0"/>
                </a:rPr>
                <a:t>GeV</a:t>
              </a:r>
              <a:r>
                <a:rPr lang="en-US" sz="1200" dirty="0">
                  <a:solidFill>
                    <a:srgbClr val="FF0000"/>
                  </a:solidFill>
                  <a:latin typeface="Comic Sans MS" pitchFamily="-65" charset="0"/>
                </a:rPr>
                <a:t>)</a:t>
              </a:r>
            </a:p>
          </p:txBody>
        </p:sp>
        <p:sp>
          <p:nvSpPr>
            <p:cNvPr id="30733" name="Text Box 159"/>
            <p:cNvSpPr txBox="1">
              <a:spLocks noChangeArrowheads="1"/>
            </p:cNvSpPr>
            <p:nvPr/>
          </p:nvSpPr>
          <p:spPr bwMode="auto">
            <a:xfrm>
              <a:off x="6053138" y="4672013"/>
              <a:ext cx="920750" cy="457200"/>
            </a:xfrm>
            <a:prstGeom prst="rect">
              <a:avLst/>
            </a:prstGeom>
            <a:noFill/>
            <a:ln w="9525">
              <a:noFill/>
              <a:miter lim="800000"/>
              <a:headEnd/>
              <a:tailEnd/>
            </a:ln>
          </p:spPr>
          <p:txBody>
            <a:bodyPr wrap="none">
              <a:prstTxWarp prst="textNoShape">
                <a:avLst/>
              </a:prstTxWarp>
              <a:spAutoFit/>
            </a:bodyPr>
            <a:lstStyle/>
            <a:p>
              <a:pPr eaLnBrk="0" hangingPunct="0"/>
              <a:r>
                <a:rPr lang="en-US" sz="1200" dirty="0">
                  <a:solidFill>
                    <a:srgbClr val="FF0000"/>
                  </a:solidFill>
                  <a:latin typeface="Comic Sans MS" pitchFamily="-65" charset="0"/>
                </a:rPr>
                <a:t>6.2 </a:t>
              </a:r>
              <a:r>
                <a:rPr lang="en-US" sz="1200" dirty="0" err="1">
                  <a:solidFill>
                    <a:srgbClr val="FF0000"/>
                  </a:solidFill>
                  <a:latin typeface="Comic Sans MS" pitchFamily="-65" charset="0"/>
                </a:rPr>
                <a:t>GeV</a:t>
              </a:r>
              <a:r>
                <a:rPr lang="en-US" sz="1200" dirty="0">
                  <a:solidFill>
                    <a:srgbClr val="FF0000"/>
                  </a:solidFill>
                  <a:latin typeface="Comic Sans MS" pitchFamily="-65" charset="0"/>
                </a:rPr>
                <a:t> </a:t>
              </a:r>
            </a:p>
            <a:p>
              <a:pPr eaLnBrk="0" hangingPunct="0"/>
              <a:r>
                <a:rPr lang="en-US" sz="1200" dirty="0">
                  <a:solidFill>
                    <a:srgbClr val="FF0000"/>
                  </a:solidFill>
                  <a:latin typeface="Comic Sans MS" pitchFamily="-65" charset="0"/>
                </a:rPr>
                <a:t>(12.2 </a:t>
              </a:r>
              <a:r>
                <a:rPr lang="en-US" sz="1200" dirty="0" err="1">
                  <a:solidFill>
                    <a:srgbClr val="FF0000"/>
                  </a:solidFill>
                  <a:latin typeface="Comic Sans MS" pitchFamily="-65" charset="0"/>
                </a:rPr>
                <a:t>GeV</a:t>
              </a:r>
              <a:r>
                <a:rPr lang="en-US" sz="1200" dirty="0">
                  <a:solidFill>
                    <a:srgbClr val="FF0000"/>
                  </a:solidFill>
                  <a:latin typeface="Comic Sans MS" pitchFamily="-65" charset="0"/>
                </a:rPr>
                <a:t>)</a:t>
              </a:r>
            </a:p>
          </p:txBody>
        </p:sp>
        <p:sp>
          <p:nvSpPr>
            <p:cNvPr id="30734" name="Text Box 160"/>
            <p:cNvSpPr txBox="1">
              <a:spLocks noChangeArrowheads="1"/>
            </p:cNvSpPr>
            <p:nvPr/>
          </p:nvSpPr>
          <p:spPr bwMode="auto">
            <a:xfrm>
              <a:off x="6053138" y="5413375"/>
              <a:ext cx="852487" cy="457200"/>
            </a:xfrm>
            <a:prstGeom prst="rect">
              <a:avLst/>
            </a:prstGeom>
            <a:noFill/>
            <a:ln w="9525">
              <a:noFill/>
              <a:miter lim="800000"/>
              <a:headEnd/>
              <a:tailEnd/>
            </a:ln>
          </p:spPr>
          <p:txBody>
            <a:bodyPr wrap="none">
              <a:prstTxWarp prst="textNoShape">
                <a:avLst/>
              </a:prstTxWarp>
              <a:spAutoFit/>
            </a:bodyPr>
            <a:lstStyle/>
            <a:p>
              <a:pPr eaLnBrk="0" hangingPunct="0"/>
              <a:r>
                <a:rPr lang="en-US" sz="1200" dirty="0">
                  <a:solidFill>
                    <a:srgbClr val="FF0000"/>
                  </a:solidFill>
                  <a:latin typeface="Comic Sans MS" pitchFamily="-65" charset="0"/>
                </a:rPr>
                <a:t>4.3 </a:t>
              </a:r>
              <a:r>
                <a:rPr lang="en-US" sz="1200" dirty="0" err="1">
                  <a:solidFill>
                    <a:srgbClr val="FF0000"/>
                  </a:solidFill>
                  <a:latin typeface="Comic Sans MS" pitchFamily="-65" charset="0"/>
                </a:rPr>
                <a:t>GeV</a:t>
              </a:r>
              <a:r>
                <a:rPr lang="en-US" sz="1200" dirty="0">
                  <a:solidFill>
                    <a:srgbClr val="FF0000"/>
                  </a:solidFill>
                  <a:latin typeface="Comic Sans MS" pitchFamily="-65" charset="0"/>
                </a:rPr>
                <a:t> </a:t>
              </a:r>
            </a:p>
            <a:p>
              <a:pPr eaLnBrk="0" hangingPunct="0"/>
              <a:r>
                <a:rPr lang="en-US" sz="1200" dirty="0">
                  <a:solidFill>
                    <a:srgbClr val="FF0000"/>
                  </a:solidFill>
                  <a:latin typeface="Comic Sans MS" pitchFamily="-65" charset="0"/>
                </a:rPr>
                <a:t>(8.3 </a:t>
              </a:r>
              <a:r>
                <a:rPr lang="en-US" sz="1200" dirty="0" err="1">
                  <a:solidFill>
                    <a:srgbClr val="FF0000"/>
                  </a:solidFill>
                  <a:latin typeface="Comic Sans MS" pitchFamily="-65" charset="0"/>
                </a:rPr>
                <a:t>GeV</a:t>
              </a:r>
              <a:r>
                <a:rPr lang="en-US" sz="1200" dirty="0">
                  <a:solidFill>
                    <a:srgbClr val="FF0000"/>
                  </a:solidFill>
                  <a:latin typeface="Comic Sans MS" pitchFamily="-65" charset="0"/>
                </a:rPr>
                <a:t>)</a:t>
              </a:r>
            </a:p>
          </p:txBody>
        </p:sp>
        <p:sp>
          <p:nvSpPr>
            <p:cNvPr id="30735" name="Text Box 161"/>
            <p:cNvSpPr txBox="1">
              <a:spLocks noChangeArrowheads="1"/>
            </p:cNvSpPr>
            <p:nvPr/>
          </p:nvSpPr>
          <p:spPr bwMode="auto">
            <a:xfrm rot="-5400000">
              <a:off x="5028407" y="4255294"/>
              <a:ext cx="1751012" cy="457200"/>
            </a:xfrm>
            <a:prstGeom prst="rect">
              <a:avLst/>
            </a:prstGeom>
            <a:noFill/>
            <a:ln w="9525">
              <a:noFill/>
              <a:miter lim="800000"/>
              <a:headEnd/>
              <a:tailEnd/>
            </a:ln>
          </p:spPr>
          <p:txBody>
            <a:bodyPr>
              <a:prstTxWarp prst="textNoShape">
                <a:avLst/>
              </a:prstTxWarp>
              <a:spAutoFit/>
            </a:bodyPr>
            <a:lstStyle/>
            <a:p>
              <a:pPr eaLnBrk="0" hangingPunct="0"/>
              <a:r>
                <a:rPr lang="en-US" sz="1200">
                  <a:latin typeface="Comic Sans MS" pitchFamily="-65" charset="0"/>
                </a:rPr>
                <a:t>Common vacuum chamber</a:t>
              </a:r>
            </a:p>
          </p:txBody>
        </p:sp>
        <p:sp>
          <p:nvSpPr>
            <p:cNvPr id="30736" name="AutoShape 162" descr="Wide downward diagonal"/>
            <p:cNvSpPr>
              <a:spLocks noChangeArrowheads="1"/>
            </p:cNvSpPr>
            <p:nvPr/>
          </p:nvSpPr>
          <p:spPr bwMode="auto">
            <a:xfrm>
              <a:off x="5410200" y="5700713"/>
              <a:ext cx="1465263" cy="509587"/>
            </a:xfrm>
            <a:prstGeom prst="rtTriangle">
              <a:avLst/>
            </a:prstGeom>
            <a:pattFill prst="wdDnDiag">
              <a:fgClr>
                <a:schemeClr val="accent1"/>
              </a:fgClr>
              <a:bgClr>
                <a:schemeClr val="bg1"/>
              </a:bgClr>
            </a:pattFill>
            <a:ln w="9525">
              <a:solidFill>
                <a:schemeClr val="accent1"/>
              </a:solidFill>
              <a:miter lim="800000"/>
              <a:headEnd/>
              <a:tailEnd/>
            </a:ln>
          </p:spPr>
          <p:txBody>
            <a:bodyPr wrap="none" anchor="ctr">
              <a:prstTxWarp prst="textNoShape">
                <a:avLst/>
              </a:prstTxWarp>
            </a:bodyPr>
            <a:lstStyle/>
            <a:p>
              <a:endParaRPr lang="en-US"/>
            </a:p>
          </p:txBody>
        </p:sp>
        <p:sp>
          <p:nvSpPr>
            <p:cNvPr id="30737" name="AutoShape 163" descr="Wide downward diagonal"/>
            <p:cNvSpPr>
              <a:spLocks noChangeArrowheads="1"/>
            </p:cNvSpPr>
            <p:nvPr/>
          </p:nvSpPr>
          <p:spPr bwMode="auto">
            <a:xfrm flipV="1">
              <a:off x="5410200" y="2667000"/>
              <a:ext cx="1465263" cy="509588"/>
            </a:xfrm>
            <a:prstGeom prst="rtTriangle">
              <a:avLst/>
            </a:prstGeom>
            <a:pattFill prst="wdDnDiag">
              <a:fgClr>
                <a:schemeClr val="accent1"/>
              </a:fgClr>
              <a:bgClr>
                <a:schemeClr val="bg1"/>
              </a:bgClr>
            </a:pattFill>
            <a:ln w="9525">
              <a:solidFill>
                <a:schemeClr val="accent1"/>
              </a:solidFill>
              <a:miter lim="800000"/>
              <a:headEnd/>
              <a:tailEnd/>
            </a:ln>
          </p:spPr>
          <p:txBody>
            <a:bodyPr wrap="none" anchor="ctr">
              <a:prstTxWarp prst="textNoShape">
                <a:avLst/>
              </a:prstTxWarp>
            </a:bodyPr>
            <a:lstStyle/>
            <a:p>
              <a:endParaRPr lang="en-US"/>
            </a:p>
          </p:txBody>
        </p:sp>
        <p:sp>
          <p:nvSpPr>
            <p:cNvPr id="30739" name="Freeform 165" descr="Wide upward diagonal"/>
            <p:cNvSpPr>
              <a:spLocks/>
            </p:cNvSpPr>
            <p:nvPr/>
          </p:nvSpPr>
          <p:spPr bwMode="auto">
            <a:xfrm flipV="1">
              <a:off x="6580188" y="2708275"/>
              <a:ext cx="290512" cy="555625"/>
            </a:xfrm>
            <a:custGeom>
              <a:avLst/>
              <a:gdLst>
                <a:gd name="T0" fmla="*/ 228 w 228"/>
                <a:gd name="T1" fmla="*/ 0 h 432"/>
                <a:gd name="T2" fmla="*/ 0 w 228"/>
                <a:gd name="T3" fmla="*/ 344 h 432"/>
                <a:gd name="T4" fmla="*/ 228 w 228"/>
                <a:gd name="T5" fmla="*/ 432 h 432"/>
                <a:gd name="T6" fmla="*/ 228 w 228"/>
                <a:gd name="T7" fmla="*/ 0 h 432"/>
                <a:gd name="T8" fmla="*/ 0 60000 65536"/>
                <a:gd name="T9" fmla="*/ 0 60000 65536"/>
                <a:gd name="T10" fmla="*/ 0 60000 65536"/>
                <a:gd name="T11" fmla="*/ 0 60000 65536"/>
                <a:gd name="T12" fmla="*/ 0 w 228"/>
                <a:gd name="T13" fmla="*/ 0 h 432"/>
                <a:gd name="T14" fmla="*/ 228 w 228"/>
                <a:gd name="T15" fmla="*/ 432 h 432"/>
              </a:gdLst>
              <a:ahLst/>
              <a:cxnLst>
                <a:cxn ang="T8">
                  <a:pos x="T0" y="T1"/>
                </a:cxn>
                <a:cxn ang="T9">
                  <a:pos x="T2" y="T3"/>
                </a:cxn>
                <a:cxn ang="T10">
                  <a:pos x="T4" y="T5"/>
                </a:cxn>
                <a:cxn ang="T11">
                  <a:pos x="T6" y="T7"/>
                </a:cxn>
              </a:cxnLst>
              <a:rect l="T12" t="T13" r="T14" b="T15"/>
              <a:pathLst>
                <a:path w="228" h="432">
                  <a:moveTo>
                    <a:pt x="228" y="0"/>
                  </a:moveTo>
                  <a:lnTo>
                    <a:pt x="0" y="344"/>
                  </a:lnTo>
                  <a:lnTo>
                    <a:pt x="228" y="432"/>
                  </a:lnTo>
                  <a:lnTo>
                    <a:pt x="228" y="0"/>
                  </a:lnTo>
                  <a:close/>
                </a:path>
              </a:pathLst>
            </a:custGeom>
            <a:pattFill prst="wdUpDiag">
              <a:fgClr>
                <a:schemeClr val="accent1"/>
              </a:fgClr>
              <a:bgClr>
                <a:srgbClr val="FFFFFF"/>
              </a:bgClr>
            </a:pattFill>
            <a:ln w="9525">
              <a:solidFill>
                <a:schemeClr val="accent1"/>
              </a:solidFill>
              <a:round/>
              <a:headEnd/>
              <a:tailEnd/>
            </a:ln>
          </p:spPr>
          <p:txBody>
            <a:bodyPr wrap="none" anchor="ctr">
              <a:prstTxWarp prst="textNoShape">
                <a:avLst/>
              </a:prstTxWarp>
            </a:bodyPr>
            <a:lstStyle/>
            <a:p>
              <a:endParaRPr lang="en-US"/>
            </a:p>
          </p:txBody>
        </p:sp>
        <p:sp>
          <p:nvSpPr>
            <p:cNvPr id="30740" name="AutoShape 166" descr="Wide upward diagonal"/>
            <p:cNvSpPr>
              <a:spLocks noChangeArrowheads="1"/>
            </p:cNvSpPr>
            <p:nvPr/>
          </p:nvSpPr>
          <p:spPr bwMode="auto">
            <a:xfrm flipH="1">
              <a:off x="6672263" y="3351213"/>
              <a:ext cx="193675" cy="658812"/>
            </a:xfrm>
            <a:prstGeom prst="flowChartDelay">
              <a:avLst/>
            </a:prstGeom>
            <a:pattFill prst="wdUpDiag">
              <a:fgClr>
                <a:schemeClr val="accent1"/>
              </a:fgClr>
              <a:bgClr>
                <a:srgbClr val="FFFFFF"/>
              </a:bgClr>
            </a:pattFill>
            <a:ln w="9525">
              <a:solidFill>
                <a:schemeClr val="accent1"/>
              </a:solidFill>
              <a:miter lim="800000"/>
              <a:headEnd/>
              <a:tailEnd/>
            </a:ln>
          </p:spPr>
          <p:txBody>
            <a:bodyPr wrap="none" anchor="ctr">
              <a:prstTxWarp prst="textNoShape">
                <a:avLst/>
              </a:prstTxWarp>
            </a:bodyPr>
            <a:lstStyle/>
            <a:p>
              <a:endParaRPr lang="en-US"/>
            </a:p>
          </p:txBody>
        </p:sp>
        <p:sp>
          <p:nvSpPr>
            <p:cNvPr id="30741" name="AutoShape 167" descr="Wide upward diagonal"/>
            <p:cNvSpPr>
              <a:spLocks noChangeArrowheads="1"/>
            </p:cNvSpPr>
            <p:nvPr/>
          </p:nvSpPr>
          <p:spPr bwMode="auto">
            <a:xfrm flipH="1">
              <a:off x="6656388" y="4106863"/>
              <a:ext cx="193675" cy="658812"/>
            </a:xfrm>
            <a:prstGeom prst="flowChartDelay">
              <a:avLst/>
            </a:prstGeom>
            <a:pattFill prst="wdUpDiag">
              <a:fgClr>
                <a:schemeClr val="accent1"/>
              </a:fgClr>
              <a:bgClr>
                <a:srgbClr val="FFFFFF"/>
              </a:bgClr>
            </a:pattFill>
            <a:ln w="9525">
              <a:solidFill>
                <a:schemeClr val="accent1"/>
              </a:solidFill>
              <a:miter lim="800000"/>
              <a:headEnd/>
              <a:tailEnd/>
            </a:ln>
          </p:spPr>
          <p:txBody>
            <a:bodyPr wrap="none" anchor="ctr">
              <a:prstTxWarp prst="textNoShape">
                <a:avLst/>
              </a:prstTxWarp>
            </a:bodyPr>
            <a:lstStyle/>
            <a:p>
              <a:endParaRPr lang="en-US"/>
            </a:p>
          </p:txBody>
        </p:sp>
        <p:sp>
          <p:nvSpPr>
            <p:cNvPr id="30742" name="AutoShape 168" descr="Wide upward diagonal"/>
            <p:cNvSpPr>
              <a:spLocks noChangeArrowheads="1"/>
            </p:cNvSpPr>
            <p:nvPr/>
          </p:nvSpPr>
          <p:spPr bwMode="auto">
            <a:xfrm flipH="1">
              <a:off x="6651625" y="4862513"/>
              <a:ext cx="193675" cy="658812"/>
            </a:xfrm>
            <a:prstGeom prst="flowChartDelay">
              <a:avLst/>
            </a:prstGeom>
            <a:pattFill prst="wdUpDiag">
              <a:fgClr>
                <a:schemeClr val="accent1"/>
              </a:fgClr>
              <a:bgClr>
                <a:srgbClr val="FFFFFF"/>
              </a:bgClr>
            </a:pattFill>
            <a:ln w="9525">
              <a:solidFill>
                <a:schemeClr val="accent1"/>
              </a:solidFill>
              <a:miter lim="800000"/>
              <a:headEnd/>
              <a:tailEnd/>
            </a:ln>
          </p:spPr>
          <p:txBody>
            <a:bodyPr wrap="none" anchor="ctr">
              <a:prstTxWarp prst="textNoShape">
                <a:avLst/>
              </a:prstTxWarp>
            </a:bodyPr>
            <a:lstStyle/>
            <a:p>
              <a:endParaRPr lang="en-US"/>
            </a:p>
          </p:txBody>
        </p:sp>
      </p:grpSp>
      <p:sp>
        <p:nvSpPr>
          <p:cNvPr id="30743" name="AutoShape 169"/>
          <p:cNvSpPr>
            <a:spLocks noChangeArrowheads="1"/>
          </p:cNvSpPr>
          <p:nvPr/>
        </p:nvSpPr>
        <p:spPr bwMode="auto">
          <a:xfrm>
            <a:off x="4648200" y="1600200"/>
            <a:ext cx="2547937" cy="3505200"/>
          </a:xfrm>
          <a:prstGeom prst="wedgeRoundRectCallout">
            <a:avLst>
              <a:gd name="adj1" fmla="val -145321"/>
              <a:gd name="adj2" fmla="val 27297"/>
              <a:gd name="adj3" fmla="val 16667"/>
            </a:avLst>
          </a:prstGeom>
          <a:noFill/>
          <a:ln w="38100" cmpd="dbl">
            <a:solidFill>
              <a:srgbClr val="0000FF"/>
            </a:solidFill>
            <a:miter lim="800000"/>
            <a:headEnd/>
            <a:tailEnd/>
          </a:ln>
        </p:spPr>
        <p:txBody>
          <a:bodyPr wrap="none" anchor="ctr">
            <a:prstTxWarp prst="textNoShape">
              <a:avLst/>
            </a:prstTxWarp>
          </a:bodyPr>
          <a:lstStyle/>
          <a:p>
            <a:pPr algn="ctr" eaLnBrk="0" hangingPunct="0"/>
            <a:endParaRPr lang="en-US">
              <a:latin typeface="Times" pitchFamily="-65" charset="0"/>
            </a:endParaRPr>
          </a:p>
        </p:txBody>
      </p:sp>
      <p:sp>
        <p:nvSpPr>
          <p:cNvPr id="30744" name="Text Box 170"/>
          <p:cNvSpPr txBox="1">
            <a:spLocks noChangeArrowheads="1"/>
          </p:cNvSpPr>
          <p:nvPr/>
        </p:nvSpPr>
        <p:spPr bwMode="auto">
          <a:xfrm>
            <a:off x="212725" y="5448300"/>
            <a:ext cx="3828054" cy="646331"/>
          </a:xfrm>
          <a:prstGeom prst="rect">
            <a:avLst/>
          </a:prstGeom>
          <a:noFill/>
          <a:ln w="9525">
            <a:noFill/>
            <a:miter lim="800000"/>
            <a:headEnd/>
            <a:tailEnd/>
          </a:ln>
        </p:spPr>
        <p:txBody>
          <a:bodyPr wrap="none">
            <a:prstTxWarp prst="textNoShape">
              <a:avLst/>
            </a:prstTxWarp>
            <a:spAutoFit/>
          </a:bodyPr>
          <a:lstStyle/>
          <a:p>
            <a:r>
              <a:rPr lang="en-US" sz="1800" dirty="0" smtClean="0">
                <a:solidFill>
                  <a:srgbClr val="000090"/>
                </a:solidFill>
                <a:latin typeface="Tahoma"/>
              </a:rPr>
              <a:t>Prototype</a:t>
            </a:r>
            <a:r>
              <a:rPr lang="en-US" sz="1800" dirty="0">
                <a:solidFill>
                  <a:srgbClr val="000090"/>
                </a:solidFill>
                <a:latin typeface="Tahoma"/>
              </a:rPr>
              <a:t> </a:t>
            </a:r>
            <a:r>
              <a:rPr lang="en-US" sz="1800" dirty="0" smtClean="0">
                <a:solidFill>
                  <a:srgbClr val="000090"/>
                </a:solidFill>
                <a:latin typeface="Tahoma"/>
              </a:rPr>
              <a:t>magnets are already built </a:t>
            </a:r>
          </a:p>
          <a:p>
            <a:r>
              <a:rPr lang="en-US" sz="1800" dirty="0" smtClean="0">
                <a:solidFill>
                  <a:srgbClr val="000090"/>
                </a:solidFill>
                <a:latin typeface="Tahoma"/>
              </a:rPr>
              <a:t>(</a:t>
            </a:r>
            <a:r>
              <a:rPr lang="en-US" sz="1800" dirty="0">
                <a:solidFill>
                  <a:srgbClr val="000090"/>
                </a:solidFill>
                <a:latin typeface="Tahoma"/>
              </a:rPr>
              <a:t>V</a:t>
            </a:r>
            <a:r>
              <a:rPr lang="en-US" sz="1800" dirty="0" smtClean="0">
                <a:solidFill>
                  <a:srgbClr val="000090"/>
                </a:solidFill>
                <a:latin typeface="Tahoma"/>
              </a:rPr>
              <a:t>. N. </a:t>
            </a:r>
            <a:r>
              <a:rPr lang="en-US" sz="1800" dirty="0" err="1" smtClean="0">
                <a:solidFill>
                  <a:srgbClr val="000090"/>
                </a:solidFill>
                <a:latin typeface="Tahoma"/>
              </a:rPr>
              <a:t>Litvinenko</a:t>
            </a:r>
            <a:r>
              <a:rPr lang="en-US" sz="1800" dirty="0" smtClean="0">
                <a:solidFill>
                  <a:srgbClr val="000090"/>
                </a:solidFill>
                <a:latin typeface="Tahoma"/>
              </a:rPr>
              <a:t>)</a:t>
            </a:r>
            <a:endParaRPr lang="en-US" sz="1800" dirty="0">
              <a:solidFill>
                <a:srgbClr val="000090"/>
              </a:solidFill>
              <a:latin typeface="Tahoma"/>
            </a:endParaRPr>
          </a:p>
        </p:txBody>
      </p:sp>
      <p:sp>
        <p:nvSpPr>
          <p:cNvPr id="171" name="Footer Placeholder 170"/>
          <p:cNvSpPr>
            <a:spLocks noGrp="1"/>
          </p:cNvSpPr>
          <p:nvPr>
            <p:ph type="ftr" sz="quarter" idx="10"/>
          </p:nvPr>
        </p:nvSpPr>
        <p:spPr/>
        <p:txBody>
          <a:bodyPr/>
          <a:lstStyle/>
          <a:p>
            <a:pPr>
              <a:defRPr/>
            </a:pPr>
            <a:r>
              <a:rPr lang="en-US" smtClean="0"/>
              <a:t>2009 RHIC &amp; AGS Annual Users' Meeting June 1-5 2009</a:t>
            </a:r>
            <a:endParaRPr lang="en-US"/>
          </a:p>
        </p:txBody>
      </p:sp>
      <p:sp>
        <p:nvSpPr>
          <p:cNvPr id="172"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13</a:t>
            </a:fld>
            <a:endParaRPr lang="en-US" dirty="0"/>
          </a:p>
        </p:txBody>
      </p:sp>
      <p:pic>
        <p:nvPicPr>
          <p:cNvPr id="173" name="Picture 172" descr="litvinenkoMagnet.tiff"/>
          <p:cNvPicPr>
            <a:picLocks noChangeAspect="1"/>
          </p:cNvPicPr>
          <p:nvPr/>
        </p:nvPicPr>
        <p:blipFill>
          <a:blip r:embed="rId3"/>
          <a:stretch>
            <a:fillRect/>
          </a:stretch>
        </p:blipFill>
        <p:spPr>
          <a:xfrm>
            <a:off x="7366000" y="0"/>
            <a:ext cx="1778000" cy="2667000"/>
          </a:xfrm>
          <a:prstGeom prst="rect">
            <a:avLst/>
          </a:prstGeom>
        </p:spPr>
      </p:pic>
      <p:pic>
        <p:nvPicPr>
          <p:cNvPr id="174" name="Picture 173" descr="litvinenkoMagnet2.tiff"/>
          <p:cNvPicPr>
            <a:picLocks noChangeAspect="1"/>
          </p:cNvPicPr>
          <p:nvPr/>
        </p:nvPicPr>
        <p:blipFill>
          <a:blip r:embed="rId4"/>
          <a:stretch>
            <a:fillRect/>
          </a:stretch>
        </p:blipFill>
        <p:spPr>
          <a:xfrm>
            <a:off x="4267200" y="5181600"/>
            <a:ext cx="4616984" cy="1212850"/>
          </a:xfrm>
          <a:prstGeom prst="rect">
            <a:avLst/>
          </a:prstGeom>
        </p:spPr>
      </p:pic>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t>Beam-beam interaction studies</a:t>
            </a:r>
          </a:p>
        </p:txBody>
      </p:sp>
      <p:sp>
        <p:nvSpPr>
          <p:cNvPr id="34819" name="Rectangle 3"/>
          <p:cNvSpPr>
            <a:spLocks noGrp="1" noChangeArrowheads="1"/>
          </p:cNvSpPr>
          <p:nvPr>
            <p:ph type="body" idx="1"/>
          </p:nvPr>
        </p:nvSpPr>
        <p:spPr>
          <a:xfrm>
            <a:off x="609600" y="1371600"/>
            <a:ext cx="7772400" cy="4114800"/>
          </a:xfrm>
        </p:spPr>
        <p:txBody>
          <a:bodyPr/>
          <a:lstStyle/>
          <a:p>
            <a:pPr eaLnBrk="1" hangingPunct="1">
              <a:buFontTx/>
              <a:buNone/>
            </a:pPr>
            <a:r>
              <a:rPr lang="en-US" sz="2000">
                <a:solidFill>
                  <a:srgbClr val="CC0000"/>
                </a:solidFill>
              </a:rPr>
              <a:t>Several features of the beam-beam interactions are under consideration:</a:t>
            </a:r>
          </a:p>
          <a:p>
            <a:pPr eaLnBrk="1" hangingPunct="1"/>
            <a:r>
              <a:rPr lang="en-US" sz="1800">
                <a:solidFill>
                  <a:srgbClr val="008000"/>
                </a:solidFill>
              </a:rPr>
              <a:t>The kink instability</a:t>
            </a:r>
            <a:r>
              <a:rPr lang="en-US" sz="1800"/>
              <a:t> is stabilized for design beam intensities by proper choice of the chromaticity. </a:t>
            </a:r>
          </a:p>
          <a:p>
            <a:pPr eaLnBrk="1" hangingPunct="1"/>
            <a:r>
              <a:rPr lang="en-US" sz="1800"/>
              <a:t>Techniques for compensation of </a:t>
            </a:r>
            <a:r>
              <a:rPr lang="en-US" sz="1800">
                <a:solidFill>
                  <a:srgbClr val="008000"/>
                </a:solidFill>
              </a:rPr>
              <a:t>the mismatch</a:t>
            </a:r>
            <a:r>
              <a:rPr lang="en-US" sz="1800"/>
              <a:t> caused by the beam-beam are under consideration.</a:t>
            </a:r>
          </a:p>
          <a:p>
            <a:pPr eaLnBrk="1" hangingPunct="1"/>
            <a:r>
              <a:rPr lang="en-US" sz="1800"/>
              <a:t>Both electron beam disruption and proton beam-beam parameter benefit from </a:t>
            </a:r>
            <a:r>
              <a:rPr lang="en-US" sz="1800">
                <a:solidFill>
                  <a:srgbClr val="008000"/>
                </a:solidFill>
              </a:rPr>
              <a:t>lower </a:t>
            </a:r>
            <a:r>
              <a:rPr lang="en-US" sz="1800">
                <a:solidFill>
                  <a:srgbClr val="008000"/>
                </a:solidFill>
                <a:latin typeface="Symbol" pitchFamily="-65" charset="2"/>
              </a:rPr>
              <a:t>b</a:t>
            </a:r>
            <a:r>
              <a:rPr lang="en-US" sz="1800">
                <a:solidFill>
                  <a:srgbClr val="008000"/>
                </a:solidFill>
              </a:rPr>
              <a:t>*</a:t>
            </a:r>
            <a:r>
              <a:rPr lang="en-US" sz="1800"/>
              <a:t> of electrons. </a:t>
            </a:r>
          </a:p>
          <a:p>
            <a:pPr eaLnBrk="1" hangingPunct="1"/>
            <a:r>
              <a:rPr lang="en-US" sz="1800"/>
              <a:t>More investigations are underway for </a:t>
            </a:r>
            <a:r>
              <a:rPr lang="en-US" sz="1800">
                <a:solidFill>
                  <a:srgbClr val="008000"/>
                </a:solidFill>
              </a:rPr>
              <a:t>incoherent proton beam emittance</a:t>
            </a:r>
            <a:r>
              <a:rPr lang="en-US" sz="1800"/>
              <a:t> growth in the presence of </a:t>
            </a:r>
            <a:r>
              <a:rPr lang="en-US" sz="1800">
                <a:solidFill>
                  <a:srgbClr val="008000"/>
                </a:solidFill>
              </a:rPr>
              <a:t>electron pinch</a:t>
            </a:r>
            <a:r>
              <a:rPr lang="en-US" sz="1800"/>
              <a:t>, including the optimal choice of the working point.</a:t>
            </a:r>
          </a:p>
          <a:p>
            <a:pPr eaLnBrk="1" hangingPunct="1"/>
            <a:r>
              <a:rPr lang="en-US" sz="1800">
                <a:solidFill>
                  <a:schemeClr val="accent2"/>
                </a:solidFill>
              </a:rPr>
              <a:t>For details see a presentation in the Parallel session as well as a talk at previous meeting.</a:t>
            </a:r>
          </a:p>
          <a:p>
            <a:pPr eaLnBrk="1" hangingPunct="1"/>
            <a:endParaRPr lang="en-US"/>
          </a:p>
        </p:txBody>
      </p:sp>
      <p:sp>
        <p:nvSpPr>
          <p:cNvPr id="4"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14</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0"/>
            <a:ext cx="7696200" cy="685800"/>
          </a:xfrm>
        </p:spPr>
        <p:txBody>
          <a:bodyPr/>
          <a:lstStyle/>
          <a:p>
            <a:pPr eaLnBrk="1" hangingPunct="1"/>
            <a:r>
              <a:rPr lang="en-US" dirty="0"/>
              <a:t>Kink </a:t>
            </a:r>
            <a:r>
              <a:rPr lang="en-US" dirty="0" smtClean="0"/>
              <a:t>instability</a:t>
            </a:r>
            <a:endParaRPr lang="en-US" dirty="0"/>
          </a:p>
        </p:txBody>
      </p:sp>
      <p:pic>
        <p:nvPicPr>
          <p:cNvPr id="36867" name="Picture 2" descr="C:\Documents and Settings\yhao.BNL\Desktop\PAC_07\eRHIC\TUPAS097-4.png"/>
          <p:cNvPicPr>
            <a:picLocks noChangeAspect="1" noChangeArrowheads="1"/>
          </p:cNvPicPr>
          <p:nvPr/>
        </p:nvPicPr>
        <p:blipFill>
          <a:blip r:embed="rId2"/>
          <a:srcRect/>
          <a:stretch>
            <a:fillRect/>
          </a:stretch>
        </p:blipFill>
        <p:spPr bwMode="auto">
          <a:xfrm>
            <a:off x="4272213" y="2667000"/>
            <a:ext cx="4871787" cy="3657600"/>
          </a:xfrm>
          <a:prstGeom prst="rect">
            <a:avLst/>
          </a:prstGeom>
          <a:noFill/>
          <a:ln w="9525">
            <a:noFill/>
            <a:miter lim="800000"/>
            <a:headEnd/>
            <a:tailEnd/>
          </a:ln>
        </p:spPr>
      </p:pic>
      <p:pic>
        <p:nvPicPr>
          <p:cNvPr id="36868" name="Picture 2" descr="C:\Documents and Settings\yhao.BNL\Desktop\PAC_07\eRHIC\TUPAS097-1.png"/>
          <p:cNvPicPr>
            <a:picLocks noChangeAspect="1" noChangeArrowheads="1"/>
          </p:cNvPicPr>
          <p:nvPr/>
        </p:nvPicPr>
        <p:blipFill>
          <a:blip r:embed="rId3"/>
          <a:srcRect/>
          <a:stretch>
            <a:fillRect/>
          </a:stretch>
        </p:blipFill>
        <p:spPr bwMode="auto">
          <a:xfrm>
            <a:off x="0" y="1161992"/>
            <a:ext cx="4343400" cy="3260902"/>
          </a:xfrm>
          <a:prstGeom prst="rect">
            <a:avLst/>
          </a:prstGeom>
          <a:noFill/>
          <a:ln w="9525">
            <a:noFill/>
            <a:miter lim="800000"/>
            <a:headEnd/>
            <a:tailEnd/>
          </a:ln>
        </p:spPr>
      </p:pic>
      <p:sp>
        <p:nvSpPr>
          <p:cNvPr id="36869" name="Text Box 5"/>
          <p:cNvSpPr txBox="1">
            <a:spLocks noChangeArrowheads="1"/>
          </p:cNvSpPr>
          <p:nvPr/>
        </p:nvSpPr>
        <p:spPr bwMode="auto">
          <a:xfrm>
            <a:off x="4419600" y="609600"/>
            <a:ext cx="4724400" cy="2031325"/>
          </a:xfrm>
          <a:prstGeom prst="rect">
            <a:avLst/>
          </a:prstGeom>
          <a:noFill/>
          <a:ln w="9525">
            <a:noFill/>
            <a:miter lim="800000"/>
            <a:headEnd/>
            <a:tailEnd/>
          </a:ln>
        </p:spPr>
        <p:txBody>
          <a:bodyPr wrap="square">
            <a:prstTxWarp prst="textNoShape">
              <a:avLst/>
            </a:prstTxWarp>
            <a:spAutoFit/>
          </a:bodyPr>
          <a:lstStyle/>
          <a:p>
            <a:r>
              <a:rPr lang="en-US" sz="1800" dirty="0">
                <a:latin typeface="Arial" pitchFamily="-65" charset="0"/>
              </a:rPr>
              <a:t>Proton </a:t>
            </a:r>
            <a:r>
              <a:rPr lang="en-US" sz="1800" dirty="0" err="1">
                <a:latin typeface="Arial" pitchFamily="-65" charset="0"/>
              </a:rPr>
              <a:t>emittance</a:t>
            </a:r>
            <a:r>
              <a:rPr lang="en-US" sz="1800" dirty="0">
                <a:latin typeface="Arial" pitchFamily="-65" charset="0"/>
              </a:rPr>
              <a:t> growth caused by </a:t>
            </a:r>
            <a:r>
              <a:rPr lang="en-US" sz="1800" dirty="0" smtClean="0">
                <a:latin typeface="Arial" pitchFamily="-65" charset="0"/>
              </a:rPr>
              <a:t>transverse instability</a:t>
            </a:r>
            <a:r>
              <a:rPr lang="en-US" sz="1800" dirty="0">
                <a:latin typeface="Arial" pitchFamily="-65" charset="0"/>
              </a:rPr>
              <a:t>. </a:t>
            </a:r>
            <a:r>
              <a:rPr lang="en-US" sz="1800" dirty="0">
                <a:solidFill>
                  <a:srgbClr val="FF0000"/>
                </a:solidFill>
                <a:latin typeface="Arial" pitchFamily="-65" charset="0"/>
              </a:rPr>
              <a:t>The head of the proton bunch </a:t>
            </a:r>
            <a:r>
              <a:rPr lang="en-US" sz="1800" dirty="0" smtClean="0">
                <a:solidFill>
                  <a:srgbClr val="FF0000"/>
                </a:solidFill>
                <a:latin typeface="Arial" pitchFamily="-65" charset="0"/>
              </a:rPr>
              <a:t>affects the </a:t>
            </a:r>
            <a:r>
              <a:rPr lang="en-US" sz="1800" dirty="0">
                <a:solidFill>
                  <a:srgbClr val="FF0000"/>
                </a:solidFill>
                <a:latin typeface="Arial" pitchFamily="-65" charset="0"/>
              </a:rPr>
              <a:t>tail through the interactions with the </a:t>
            </a:r>
            <a:r>
              <a:rPr lang="en-US" sz="1800" dirty="0" smtClean="0">
                <a:solidFill>
                  <a:srgbClr val="FF0000"/>
                </a:solidFill>
                <a:latin typeface="Arial" pitchFamily="-65" charset="0"/>
              </a:rPr>
              <a:t>electron beam</a:t>
            </a:r>
            <a:r>
              <a:rPr lang="en-US" sz="1800" dirty="0">
                <a:latin typeface="Arial" pitchFamily="-65" charset="0"/>
              </a:rPr>
              <a:t>. Includes synchrotron oscillations</a:t>
            </a:r>
            <a:r>
              <a:rPr lang="en-US" sz="1800" dirty="0" smtClean="0">
                <a:latin typeface="Arial" pitchFamily="-65" charset="0"/>
              </a:rPr>
              <a:t>. Without </a:t>
            </a:r>
            <a:r>
              <a:rPr lang="en-US" sz="1800" dirty="0">
                <a:latin typeface="Arial" pitchFamily="-65" charset="0"/>
              </a:rPr>
              <a:t>tune spread (zero chromaticity) the</a:t>
            </a:r>
            <a:r>
              <a:rPr lang="en-US" sz="1800" dirty="0" smtClean="0">
                <a:latin typeface="Arial" pitchFamily="-65" charset="0"/>
              </a:rPr>
              <a:t> instability </a:t>
            </a:r>
            <a:r>
              <a:rPr lang="en-US" sz="1800" dirty="0">
                <a:latin typeface="Arial" pitchFamily="-65" charset="0"/>
              </a:rPr>
              <a:t>threshold is at 1.6e10 proton per bunch</a:t>
            </a:r>
            <a:r>
              <a:rPr lang="en-US" sz="1800" dirty="0" smtClean="0">
                <a:latin typeface="Arial" pitchFamily="-65" charset="0"/>
              </a:rPr>
              <a:t>.</a:t>
            </a:r>
          </a:p>
          <a:p>
            <a:endParaRPr lang="en-US" sz="1800" dirty="0">
              <a:latin typeface="Arial" pitchFamily="-65" charset="0"/>
            </a:endParaRPr>
          </a:p>
        </p:txBody>
      </p:sp>
      <p:sp>
        <p:nvSpPr>
          <p:cNvPr id="36872" name="Text Box 8"/>
          <p:cNvSpPr txBox="1">
            <a:spLocks noChangeArrowheads="1"/>
          </p:cNvSpPr>
          <p:nvPr/>
        </p:nvSpPr>
        <p:spPr bwMode="auto">
          <a:xfrm>
            <a:off x="0" y="4648200"/>
            <a:ext cx="4388904" cy="1200329"/>
          </a:xfrm>
          <a:prstGeom prst="rect">
            <a:avLst/>
          </a:prstGeom>
          <a:noFill/>
          <a:ln w="9525">
            <a:noFill/>
            <a:miter lim="800000"/>
            <a:headEnd/>
            <a:tailEnd/>
          </a:ln>
        </p:spPr>
        <p:txBody>
          <a:bodyPr wrap="none">
            <a:prstTxWarp prst="textNoShape">
              <a:avLst/>
            </a:prstTxWarp>
            <a:spAutoFit/>
          </a:bodyPr>
          <a:lstStyle/>
          <a:p>
            <a:r>
              <a:rPr lang="en-US" sz="1800" dirty="0">
                <a:latin typeface="Arial" pitchFamily="-65" charset="0"/>
              </a:rPr>
              <a:t>The tune spread  stabilizes the instability.</a:t>
            </a:r>
          </a:p>
          <a:p>
            <a:r>
              <a:rPr lang="en-US" sz="1800" b="1" dirty="0">
                <a:solidFill>
                  <a:srgbClr val="FF0000"/>
                </a:solidFill>
                <a:latin typeface="Arial" pitchFamily="-65" charset="0"/>
              </a:rPr>
              <a:t>Required chromaticity: &gt;3 units</a:t>
            </a:r>
            <a:r>
              <a:rPr lang="en-US" sz="1800" b="1" dirty="0">
                <a:latin typeface="Arial" pitchFamily="-65" charset="0"/>
              </a:rPr>
              <a:t>.</a:t>
            </a:r>
          </a:p>
          <a:p>
            <a:r>
              <a:rPr lang="en-US" sz="1800" dirty="0">
                <a:latin typeface="Arial" pitchFamily="-65" charset="0"/>
              </a:rPr>
              <a:t>Nonlinearity character of the beam-beam</a:t>
            </a:r>
          </a:p>
          <a:p>
            <a:r>
              <a:rPr lang="en-US" sz="1800" dirty="0">
                <a:latin typeface="Arial" pitchFamily="-65" charset="0"/>
              </a:rPr>
              <a:t>Interactions also helps.</a:t>
            </a:r>
          </a:p>
          <a:p>
            <a:endParaRPr lang="en-US" sz="1800" dirty="0">
              <a:latin typeface="Arial" pitchFamily="-65" charset="0"/>
            </a:endParaRPr>
          </a:p>
        </p:txBody>
      </p:sp>
      <p:sp>
        <p:nvSpPr>
          <p:cNvPr id="36873" name="Text Box 9"/>
          <p:cNvSpPr txBox="1">
            <a:spLocks noChangeArrowheads="1"/>
          </p:cNvSpPr>
          <p:nvPr/>
        </p:nvSpPr>
        <p:spPr bwMode="auto">
          <a:xfrm>
            <a:off x="152400" y="685800"/>
            <a:ext cx="3048000" cy="369332"/>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1800" dirty="0">
                <a:solidFill>
                  <a:srgbClr val="000090"/>
                </a:solidFill>
                <a:latin typeface="Tahoma"/>
              </a:rPr>
              <a:t>Simulations done by Y</a:t>
            </a:r>
            <a:r>
              <a:rPr lang="en-US" sz="1800" dirty="0" smtClean="0">
                <a:solidFill>
                  <a:srgbClr val="000090"/>
                </a:solidFill>
                <a:latin typeface="Tahoma"/>
              </a:rPr>
              <a:t>. </a:t>
            </a:r>
            <a:r>
              <a:rPr lang="en-US" sz="1800" dirty="0" err="1" smtClean="0">
                <a:solidFill>
                  <a:srgbClr val="000090"/>
                </a:solidFill>
                <a:latin typeface="Tahoma"/>
              </a:rPr>
              <a:t>Hao</a:t>
            </a:r>
            <a:endParaRPr lang="en-US" sz="1800" dirty="0">
              <a:solidFill>
                <a:srgbClr val="000090"/>
              </a:solidFill>
              <a:latin typeface="Tahoma"/>
            </a:endParaRPr>
          </a:p>
        </p:txBody>
      </p:sp>
      <p:sp>
        <p:nvSpPr>
          <p:cNvPr id="10"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15</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Picture 10" descr="BeamDisruption.tiff"/>
          <p:cNvPicPr>
            <a:picLocks noChangeAspect="1"/>
          </p:cNvPicPr>
          <p:nvPr/>
        </p:nvPicPr>
        <p:blipFill>
          <a:blip r:embed="rId2"/>
          <a:stretch>
            <a:fillRect/>
          </a:stretch>
        </p:blipFill>
        <p:spPr>
          <a:xfrm>
            <a:off x="0" y="0"/>
            <a:ext cx="9144000" cy="6183303"/>
          </a:xfrm>
          <a:prstGeom prst="rect">
            <a:avLst/>
          </a:prstGeom>
        </p:spPr>
      </p:pic>
      <p:sp>
        <p:nvSpPr>
          <p:cNvPr id="36866" name="Rectangle 2"/>
          <p:cNvSpPr>
            <a:spLocks noGrp="1" noChangeArrowheads="1"/>
          </p:cNvSpPr>
          <p:nvPr>
            <p:ph type="title"/>
          </p:nvPr>
        </p:nvSpPr>
        <p:spPr>
          <a:xfrm>
            <a:off x="1066800" y="0"/>
            <a:ext cx="7315200" cy="609600"/>
          </a:xfrm>
        </p:spPr>
        <p:txBody>
          <a:bodyPr/>
          <a:lstStyle/>
          <a:p>
            <a:pPr eaLnBrk="1" hangingPunct="1"/>
            <a:r>
              <a:rPr lang="en-US" dirty="0" smtClean="0"/>
              <a:t>Beam disruption</a:t>
            </a:r>
            <a:endParaRPr lang="en-US" dirty="0"/>
          </a:p>
        </p:txBody>
      </p:sp>
      <p:sp>
        <p:nvSpPr>
          <p:cNvPr id="10"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16</a:t>
            </a:fld>
            <a:endParaRPr lang="en-US" dirty="0"/>
          </a:p>
        </p:txBody>
      </p:sp>
      <p:pic>
        <p:nvPicPr>
          <p:cNvPr id="12" name="Picture 11" descr="BeamDisruption2.tiff"/>
          <p:cNvPicPr>
            <a:picLocks noChangeAspect="1"/>
          </p:cNvPicPr>
          <p:nvPr/>
        </p:nvPicPr>
        <p:blipFill>
          <a:blip r:embed="rId3"/>
          <a:stretch>
            <a:fillRect/>
          </a:stretch>
        </p:blipFill>
        <p:spPr>
          <a:xfrm>
            <a:off x="0" y="3429000"/>
            <a:ext cx="4953000" cy="3140035"/>
          </a:xfrm>
          <a:prstGeom prst="rect">
            <a:avLst/>
          </a:prstGeom>
        </p:spPr>
      </p:pic>
      <p:cxnSp>
        <p:nvCxnSpPr>
          <p:cNvPr id="14" name="Straight Arrow Connector 13"/>
          <p:cNvCxnSpPr/>
          <p:nvPr/>
        </p:nvCxnSpPr>
        <p:spPr>
          <a:xfrm rot="5400000">
            <a:off x="3619500" y="3314700"/>
            <a:ext cx="9906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6873" name="Text Box 9"/>
          <p:cNvSpPr txBox="1">
            <a:spLocks noChangeArrowheads="1"/>
          </p:cNvSpPr>
          <p:nvPr/>
        </p:nvSpPr>
        <p:spPr bwMode="auto">
          <a:xfrm>
            <a:off x="1828800" y="5791200"/>
            <a:ext cx="2971800" cy="366713"/>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1800" dirty="0">
                <a:solidFill>
                  <a:srgbClr val="000090"/>
                </a:solidFill>
                <a:latin typeface="Tahoma"/>
              </a:rPr>
              <a:t>Simulations done by Y</a:t>
            </a:r>
            <a:r>
              <a:rPr lang="en-US" sz="1800" dirty="0" smtClean="0">
                <a:solidFill>
                  <a:srgbClr val="000090"/>
                </a:solidFill>
                <a:latin typeface="Tahoma"/>
              </a:rPr>
              <a:t>. </a:t>
            </a:r>
            <a:r>
              <a:rPr lang="en-US" sz="1800" dirty="0" err="1" smtClean="0">
                <a:solidFill>
                  <a:srgbClr val="000090"/>
                </a:solidFill>
                <a:latin typeface="Tahoma"/>
              </a:rPr>
              <a:t>Hao</a:t>
            </a:r>
            <a:endParaRPr lang="en-US" sz="1800" dirty="0">
              <a:solidFill>
                <a:srgbClr val="000090"/>
              </a:solidFill>
              <a:latin typeface="Tahoma"/>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pPr eaLnBrk="1" hangingPunct="1"/>
            <a:r>
              <a:rPr lang="en-US" sz="2800"/>
              <a:t>Effect of electron pitching on the proton beam </a:t>
            </a:r>
          </a:p>
        </p:txBody>
      </p:sp>
      <p:sp>
        <p:nvSpPr>
          <p:cNvPr id="35845" name="Rectangle 5"/>
          <p:cNvSpPr>
            <a:spLocks noChangeArrowheads="1"/>
          </p:cNvSpPr>
          <p:nvPr/>
        </p:nvSpPr>
        <p:spPr bwMode="auto">
          <a:xfrm>
            <a:off x="381000" y="990600"/>
            <a:ext cx="6172200" cy="701675"/>
          </a:xfrm>
          <a:prstGeom prst="rect">
            <a:avLst/>
          </a:prstGeom>
          <a:noFill/>
          <a:ln w="9525">
            <a:noFill/>
            <a:miter lim="800000"/>
            <a:headEnd/>
            <a:tailEnd/>
          </a:ln>
        </p:spPr>
        <p:txBody>
          <a:bodyPr>
            <a:prstTxWarp prst="textNoShape">
              <a:avLst/>
            </a:prstTxWarp>
            <a:spAutoFit/>
          </a:bodyPr>
          <a:lstStyle/>
          <a:p>
            <a:r>
              <a:rPr lang="en-US" sz="2000"/>
              <a:t>The electron beam is focused by strong beam-beam force.</a:t>
            </a:r>
          </a:p>
          <a:p>
            <a:r>
              <a:rPr lang="en-US" sz="2000"/>
              <a:t>That in turn leads to larger proton beam-beam parameter</a:t>
            </a:r>
          </a:p>
        </p:txBody>
      </p:sp>
      <p:graphicFrame>
        <p:nvGraphicFramePr>
          <p:cNvPr id="35842" name="Object 2"/>
          <p:cNvGraphicFramePr>
            <a:graphicFrameLocks noChangeAspect="1"/>
          </p:cNvGraphicFramePr>
          <p:nvPr/>
        </p:nvGraphicFramePr>
        <p:xfrm>
          <a:off x="6248400" y="4800600"/>
          <a:ext cx="1371600" cy="796925"/>
        </p:xfrm>
        <a:graphic>
          <a:graphicData uri="http://schemas.openxmlformats.org/presentationml/2006/ole">
            <p:oleObj spid="_x0000_s35842" name="Equation" r:id="rId3" imgW="7315200" imgH="4241800" progId="Equation.3">
              <p:embed/>
            </p:oleObj>
          </a:graphicData>
        </a:graphic>
      </p:graphicFrame>
      <p:graphicFrame>
        <p:nvGraphicFramePr>
          <p:cNvPr id="35843" name="Object 3"/>
          <p:cNvGraphicFramePr>
            <a:graphicFrameLocks noChangeAspect="1"/>
          </p:cNvGraphicFramePr>
          <p:nvPr/>
        </p:nvGraphicFramePr>
        <p:xfrm>
          <a:off x="6172200" y="3352800"/>
          <a:ext cx="1371600" cy="796925"/>
        </p:xfrm>
        <a:graphic>
          <a:graphicData uri="http://schemas.openxmlformats.org/presentationml/2006/ole">
            <p:oleObj spid="_x0000_s35843" name="Equation" r:id="rId4" imgW="7315200" imgH="4241800" progId="Equation.3">
              <p:embed/>
            </p:oleObj>
          </a:graphicData>
        </a:graphic>
      </p:graphicFrame>
      <p:sp>
        <p:nvSpPr>
          <p:cNvPr id="35846" name="Text Box 11"/>
          <p:cNvSpPr txBox="1">
            <a:spLocks noChangeArrowheads="1"/>
          </p:cNvSpPr>
          <p:nvPr/>
        </p:nvSpPr>
        <p:spPr bwMode="auto">
          <a:xfrm>
            <a:off x="5867400" y="1749425"/>
            <a:ext cx="2876550" cy="1190625"/>
          </a:xfrm>
          <a:prstGeom prst="rect">
            <a:avLst/>
          </a:prstGeom>
          <a:noFill/>
          <a:ln w="9525">
            <a:noFill/>
            <a:miter lim="800000"/>
            <a:headEnd/>
            <a:tailEnd/>
          </a:ln>
        </p:spPr>
        <p:txBody>
          <a:bodyPr wrap="none">
            <a:prstTxWarp prst="textNoShape">
              <a:avLst/>
            </a:prstTxWarp>
            <a:spAutoFit/>
          </a:bodyPr>
          <a:lstStyle/>
          <a:p>
            <a:r>
              <a:rPr lang="en-US" sz="1800">
                <a:solidFill>
                  <a:srgbClr val="990000"/>
                </a:solidFill>
              </a:rPr>
              <a:t>Proper selection</a:t>
            </a:r>
          </a:p>
          <a:p>
            <a:r>
              <a:rPr lang="en-US" sz="1800">
                <a:solidFill>
                  <a:srgbClr val="990000"/>
                </a:solidFill>
              </a:rPr>
              <a:t>of the IP </a:t>
            </a:r>
            <a:r>
              <a:rPr lang="en-US" sz="1800">
                <a:solidFill>
                  <a:srgbClr val="990000"/>
                </a:solidFill>
                <a:latin typeface="Symbol" pitchFamily="-65" charset="2"/>
              </a:rPr>
              <a:t>b</a:t>
            </a:r>
            <a:r>
              <a:rPr lang="en-US" sz="1800">
                <a:solidFill>
                  <a:srgbClr val="990000"/>
                </a:solidFill>
              </a:rPr>
              <a:t> and </a:t>
            </a:r>
            <a:r>
              <a:rPr lang="en-US" sz="1800">
                <a:solidFill>
                  <a:srgbClr val="990000"/>
                </a:solidFill>
                <a:latin typeface="Symbol" pitchFamily="-65" charset="2"/>
              </a:rPr>
              <a:t>b</a:t>
            </a:r>
            <a:r>
              <a:rPr lang="en-US" sz="1800">
                <a:solidFill>
                  <a:srgbClr val="990000"/>
                </a:solidFill>
              </a:rPr>
              <a:t>-waist is</a:t>
            </a:r>
          </a:p>
          <a:p>
            <a:r>
              <a:rPr lang="en-US" sz="1800">
                <a:solidFill>
                  <a:srgbClr val="990000"/>
                </a:solidFill>
              </a:rPr>
              <a:t>important to minimize the </a:t>
            </a:r>
          </a:p>
          <a:p>
            <a:r>
              <a:rPr lang="en-US" sz="1800">
                <a:solidFill>
                  <a:srgbClr val="990000"/>
                </a:solidFill>
              </a:rPr>
              <a:t>proton beam-beam parameter</a:t>
            </a:r>
          </a:p>
        </p:txBody>
      </p:sp>
      <p:pic>
        <p:nvPicPr>
          <p:cNvPr id="35847" name="Picture 12" descr="Diff_waist"/>
          <p:cNvPicPr>
            <a:picLocks noChangeAspect="1" noChangeArrowheads="1"/>
          </p:cNvPicPr>
          <p:nvPr/>
        </p:nvPicPr>
        <p:blipFill>
          <a:blip r:embed="rId5"/>
          <a:srcRect/>
          <a:stretch>
            <a:fillRect/>
          </a:stretch>
        </p:blipFill>
        <p:spPr bwMode="auto">
          <a:xfrm>
            <a:off x="228600" y="1752600"/>
            <a:ext cx="5638800" cy="4229100"/>
          </a:xfrm>
          <a:prstGeom prst="rect">
            <a:avLst/>
          </a:prstGeom>
          <a:noFill/>
          <a:ln w="9525">
            <a:noFill/>
            <a:miter lim="800000"/>
            <a:headEnd/>
            <a:tailEnd/>
          </a:ln>
        </p:spPr>
      </p:pic>
      <p:sp>
        <p:nvSpPr>
          <p:cNvPr id="35848" name="Line 13"/>
          <p:cNvSpPr>
            <a:spLocks noChangeShapeType="1"/>
          </p:cNvSpPr>
          <p:nvPr/>
        </p:nvSpPr>
        <p:spPr bwMode="auto">
          <a:xfrm flipH="1" flipV="1">
            <a:off x="3733800" y="4648200"/>
            <a:ext cx="2514600" cy="609600"/>
          </a:xfrm>
          <a:prstGeom prst="line">
            <a:avLst/>
          </a:prstGeom>
          <a:noFill/>
          <a:ln w="9525">
            <a:solidFill>
              <a:srgbClr val="CC0000"/>
            </a:solidFill>
            <a:round/>
            <a:headEnd/>
            <a:tailEnd type="triangle" w="med" len="med"/>
          </a:ln>
        </p:spPr>
        <p:txBody>
          <a:bodyPr>
            <a:prstTxWarp prst="textNoShape">
              <a:avLst/>
            </a:prstTxWarp>
          </a:bodyPr>
          <a:lstStyle/>
          <a:p>
            <a:endParaRPr lang="en-US"/>
          </a:p>
        </p:txBody>
      </p:sp>
      <p:sp>
        <p:nvSpPr>
          <p:cNvPr id="35849" name="Line 14"/>
          <p:cNvSpPr>
            <a:spLocks noChangeShapeType="1"/>
          </p:cNvSpPr>
          <p:nvPr/>
        </p:nvSpPr>
        <p:spPr bwMode="auto">
          <a:xfrm flipH="1">
            <a:off x="5257800" y="3810000"/>
            <a:ext cx="914400" cy="457200"/>
          </a:xfrm>
          <a:prstGeom prst="line">
            <a:avLst/>
          </a:prstGeom>
          <a:noFill/>
          <a:ln w="9525">
            <a:solidFill>
              <a:srgbClr val="008000"/>
            </a:solidFill>
            <a:round/>
            <a:headEnd/>
            <a:tailEnd type="triangle" w="med" len="med"/>
          </a:ln>
        </p:spPr>
        <p:txBody>
          <a:bodyPr>
            <a:prstTxWarp prst="textNoShape">
              <a:avLst/>
            </a:prstTxWarp>
          </a:bodyPr>
          <a:lstStyle/>
          <a:p>
            <a:endParaRPr lang="en-US"/>
          </a:p>
        </p:txBody>
      </p:sp>
      <p:sp>
        <p:nvSpPr>
          <p:cNvPr id="35850" name="Line 15"/>
          <p:cNvSpPr>
            <a:spLocks noChangeShapeType="1"/>
          </p:cNvSpPr>
          <p:nvPr/>
        </p:nvSpPr>
        <p:spPr bwMode="auto">
          <a:xfrm>
            <a:off x="4419600" y="2895600"/>
            <a:ext cx="838200" cy="0"/>
          </a:xfrm>
          <a:prstGeom prst="line">
            <a:avLst/>
          </a:prstGeom>
          <a:noFill/>
          <a:ln w="28575">
            <a:solidFill>
              <a:srgbClr val="CC0000"/>
            </a:solidFill>
            <a:round/>
            <a:headEnd type="triangle" w="med" len="med"/>
            <a:tailEnd/>
          </a:ln>
        </p:spPr>
        <p:txBody>
          <a:bodyPr>
            <a:prstTxWarp prst="textNoShape">
              <a:avLst/>
            </a:prstTxWarp>
          </a:bodyPr>
          <a:lstStyle/>
          <a:p>
            <a:endParaRPr lang="en-US"/>
          </a:p>
        </p:txBody>
      </p:sp>
      <p:sp>
        <p:nvSpPr>
          <p:cNvPr id="35851" name="Text Box 16"/>
          <p:cNvSpPr txBox="1">
            <a:spLocks noChangeArrowheads="1"/>
          </p:cNvSpPr>
          <p:nvPr/>
        </p:nvSpPr>
        <p:spPr bwMode="auto">
          <a:xfrm>
            <a:off x="4495800" y="2590800"/>
            <a:ext cx="777875" cy="304800"/>
          </a:xfrm>
          <a:prstGeom prst="rect">
            <a:avLst/>
          </a:prstGeom>
          <a:noFill/>
          <a:ln w="9525">
            <a:noFill/>
            <a:miter lim="800000"/>
            <a:headEnd/>
            <a:tailEnd/>
          </a:ln>
        </p:spPr>
        <p:txBody>
          <a:bodyPr wrap="none">
            <a:prstTxWarp prst="textNoShape">
              <a:avLst/>
            </a:prstTxWarp>
            <a:spAutoFit/>
          </a:bodyPr>
          <a:lstStyle/>
          <a:p>
            <a:r>
              <a:rPr lang="en-US" sz="1400">
                <a:solidFill>
                  <a:srgbClr val="CC0000"/>
                </a:solidFill>
                <a:latin typeface="Tahoma" pitchFamily="-65" charset="0"/>
              </a:rPr>
              <a:t>e-beam</a:t>
            </a:r>
          </a:p>
        </p:txBody>
      </p:sp>
      <p:sp>
        <p:nvSpPr>
          <p:cNvPr id="12"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17</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8915" name="Picture 17" descr="C:\Documents and Settings\dejan.C-AD\My Documents\MEeIC\TALK\SIDE_view_Montag_March19.jpg"/>
          <p:cNvPicPr>
            <a:picLocks noChangeAspect="1" noChangeArrowheads="1"/>
          </p:cNvPicPr>
          <p:nvPr/>
        </p:nvPicPr>
        <p:blipFill>
          <a:blip r:embed="rId3"/>
          <a:srcRect/>
          <a:stretch>
            <a:fillRect/>
          </a:stretch>
        </p:blipFill>
        <p:spPr bwMode="auto">
          <a:xfrm>
            <a:off x="4095750" y="630238"/>
            <a:ext cx="5048250" cy="3732212"/>
          </a:xfrm>
          <a:prstGeom prst="rect">
            <a:avLst/>
          </a:prstGeom>
          <a:noFill/>
          <a:ln w="9525">
            <a:noFill/>
            <a:miter lim="800000"/>
            <a:headEnd/>
            <a:tailEnd/>
          </a:ln>
        </p:spPr>
      </p:pic>
      <p:sp>
        <p:nvSpPr>
          <p:cNvPr id="38916" name="Rectangle 2"/>
          <p:cNvSpPr>
            <a:spLocks noGrp="1" noChangeArrowheads="1"/>
          </p:cNvSpPr>
          <p:nvPr>
            <p:ph type="title"/>
          </p:nvPr>
        </p:nvSpPr>
        <p:spPr>
          <a:xfrm>
            <a:off x="0" y="0"/>
            <a:ext cx="9144000" cy="658813"/>
          </a:xfrm>
        </p:spPr>
        <p:txBody>
          <a:bodyPr/>
          <a:lstStyle/>
          <a:p>
            <a:r>
              <a:rPr lang="en-US" sz="2000" b="0">
                <a:solidFill>
                  <a:srgbClr val="003399"/>
                </a:solidFill>
              </a:rPr>
              <a:t>Zero dispersion IP and detector protected Interaction Region </a:t>
            </a:r>
            <a:br>
              <a:rPr lang="en-US" sz="2000" b="0">
                <a:solidFill>
                  <a:srgbClr val="003399"/>
                </a:solidFill>
              </a:rPr>
            </a:br>
            <a:r>
              <a:rPr lang="en-US" sz="2000" b="0">
                <a:solidFill>
                  <a:srgbClr val="003399"/>
                </a:solidFill>
              </a:rPr>
              <a:t>Christoph Montag, Brett Parker – synchrotron radiation protection</a:t>
            </a:r>
          </a:p>
        </p:txBody>
      </p:sp>
      <p:pic>
        <p:nvPicPr>
          <p:cNvPr id="38917" name="Picture 16" descr="C:\Documents and Settings\dejan.C-AD\My Documents\MEeIC\TALK\top_view_Montag_March19.jpg"/>
          <p:cNvPicPr>
            <a:picLocks noChangeAspect="1" noChangeArrowheads="1"/>
          </p:cNvPicPr>
          <p:nvPr/>
        </p:nvPicPr>
        <p:blipFill>
          <a:blip r:embed="rId4"/>
          <a:srcRect/>
          <a:stretch>
            <a:fillRect/>
          </a:stretch>
        </p:blipFill>
        <p:spPr bwMode="auto">
          <a:xfrm>
            <a:off x="0" y="3419475"/>
            <a:ext cx="4518025" cy="2886075"/>
          </a:xfrm>
          <a:prstGeom prst="rect">
            <a:avLst/>
          </a:prstGeom>
          <a:noFill/>
          <a:ln w="9525">
            <a:noFill/>
            <a:miter lim="800000"/>
            <a:headEnd/>
            <a:tailEnd/>
          </a:ln>
        </p:spPr>
      </p:pic>
      <p:sp>
        <p:nvSpPr>
          <p:cNvPr id="38918" name="Line 18"/>
          <p:cNvSpPr>
            <a:spLocks noChangeShapeType="1"/>
          </p:cNvSpPr>
          <p:nvPr/>
        </p:nvSpPr>
        <p:spPr bwMode="auto">
          <a:xfrm>
            <a:off x="1984375" y="4867275"/>
            <a:ext cx="1047750" cy="0"/>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19" name="Line 19"/>
          <p:cNvSpPr>
            <a:spLocks noChangeShapeType="1"/>
          </p:cNvSpPr>
          <p:nvPr/>
        </p:nvSpPr>
        <p:spPr bwMode="auto">
          <a:xfrm>
            <a:off x="1982788" y="4962525"/>
            <a:ext cx="1050925" cy="4763"/>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20" name="Line 22"/>
          <p:cNvSpPr>
            <a:spLocks noChangeShapeType="1"/>
          </p:cNvSpPr>
          <p:nvPr/>
        </p:nvSpPr>
        <p:spPr bwMode="auto">
          <a:xfrm>
            <a:off x="6134100" y="1228725"/>
            <a:ext cx="0" cy="111442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21" name="Line 27"/>
          <p:cNvSpPr>
            <a:spLocks noChangeShapeType="1"/>
          </p:cNvSpPr>
          <p:nvPr/>
        </p:nvSpPr>
        <p:spPr bwMode="auto">
          <a:xfrm flipV="1">
            <a:off x="6334125" y="1641475"/>
            <a:ext cx="1106488" cy="1588"/>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22" name="Line 28"/>
          <p:cNvSpPr>
            <a:spLocks noChangeShapeType="1"/>
          </p:cNvSpPr>
          <p:nvPr/>
        </p:nvSpPr>
        <p:spPr bwMode="auto">
          <a:xfrm flipV="1">
            <a:off x="8186738" y="2085975"/>
            <a:ext cx="428625" cy="4763"/>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23" name="Line 29"/>
          <p:cNvSpPr>
            <a:spLocks noChangeShapeType="1"/>
          </p:cNvSpPr>
          <p:nvPr/>
        </p:nvSpPr>
        <p:spPr bwMode="auto">
          <a:xfrm>
            <a:off x="6334125" y="3328988"/>
            <a:ext cx="1122363" cy="1587"/>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24" name="Line 40"/>
          <p:cNvSpPr>
            <a:spLocks noChangeShapeType="1"/>
          </p:cNvSpPr>
          <p:nvPr/>
        </p:nvSpPr>
        <p:spPr bwMode="auto">
          <a:xfrm>
            <a:off x="1965325" y="4937125"/>
            <a:ext cx="0" cy="9048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25" name="Line 41"/>
          <p:cNvSpPr>
            <a:spLocks noChangeShapeType="1"/>
          </p:cNvSpPr>
          <p:nvPr/>
        </p:nvSpPr>
        <p:spPr bwMode="auto">
          <a:xfrm>
            <a:off x="8201025" y="1943100"/>
            <a:ext cx="419100" cy="0"/>
          </a:xfrm>
          <a:prstGeom prst="line">
            <a:avLst/>
          </a:prstGeom>
          <a:noFill/>
          <a:ln w="12700">
            <a:solidFill>
              <a:srgbClr val="0000FF"/>
            </a:solidFill>
            <a:round/>
            <a:headEnd/>
            <a:tailEnd/>
          </a:ln>
        </p:spPr>
        <p:txBody>
          <a:bodyPr lIns="90488" tIns="44450" rIns="90488" bIns="44450" anchor="ctr">
            <a:prstTxWarp prst="textNoShape">
              <a:avLst/>
            </a:prstTxWarp>
          </a:bodyPr>
          <a:lstStyle/>
          <a:p>
            <a:endParaRPr lang="en-US"/>
          </a:p>
        </p:txBody>
      </p:sp>
      <p:sp>
        <p:nvSpPr>
          <p:cNvPr id="38926" name="Line 43"/>
          <p:cNvSpPr>
            <a:spLocks noChangeShapeType="1"/>
          </p:cNvSpPr>
          <p:nvPr/>
        </p:nvSpPr>
        <p:spPr bwMode="auto">
          <a:xfrm rot="5400000" flipH="1">
            <a:off x="1537494" y="5401469"/>
            <a:ext cx="895350" cy="1588"/>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27" name="Line 44"/>
          <p:cNvSpPr>
            <a:spLocks noChangeShapeType="1"/>
          </p:cNvSpPr>
          <p:nvPr/>
        </p:nvSpPr>
        <p:spPr bwMode="auto">
          <a:xfrm rot="16200000" flipH="1">
            <a:off x="1300956" y="4193382"/>
            <a:ext cx="1355725" cy="1588"/>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28" name="Line 45"/>
          <p:cNvSpPr>
            <a:spLocks noChangeShapeType="1"/>
          </p:cNvSpPr>
          <p:nvPr/>
        </p:nvSpPr>
        <p:spPr bwMode="auto">
          <a:xfrm rot="5400000">
            <a:off x="2582069" y="5403057"/>
            <a:ext cx="892175" cy="1587"/>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29" name="Line 46"/>
          <p:cNvSpPr>
            <a:spLocks noChangeShapeType="1"/>
          </p:cNvSpPr>
          <p:nvPr/>
        </p:nvSpPr>
        <p:spPr bwMode="auto">
          <a:xfrm rot="5379926">
            <a:off x="2351088" y="4178300"/>
            <a:ext cx="1352550" cy="12700"/>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30" name="Line 48"/>
          <p:cNvSpPr>
            <a:spLocks noChangeShapeType="1"/>
          </p:cNvSpPr>
          <p:nvPr/>
        </p:nvSpPr>
        <p:spPr bwMode="auto">
          <a:xfrm>
            <a:off x="1787525" y="4940300"/>
            <a:ext cx="0" cy="9048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1" name="Line 49"/>
          <p:cNvSpPr>
            <a:spLocks noChangeShapeType="1"/>
          </p:cNvSpPr>
          <p:nvPr/>
        </p:nvSpPr>
        <p:spPr bwMode="auto">
          <a:xfrm>
            <a:off x="1784350" y="3987800"/>
            <a:ext cx="0" cy="9048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2" name="Line 50"/>
          <p:cNvSpPr>
            <a:spLocks noChangeShapeType="1"/>
          </p:cNvSpPr>
          <p:nvPr/>
        </p:nvSpPr>
        <p:spPr bwMode="auto">
          <a:xfrm>
            <a:off x="1955800" y="3994150"/>
            <a:ext cx="0" cy="9048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3" name="Line 51"/>
          <p:cNvSpPr>
            <a:spLocks noChangeShapeType="1"/>
          </p:cNvSpPr>
          <p:nvPr/>
        </p:nvSpPr>
        <p:spPr bwMode="auto">
          <a:xfrm>
            <a:off x="3219450" y="3933825"/>
            <a:ext cx="0" cy="9048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4" name="Line 52"/>
          <p:cNvSpPr>
            <a:spLocks noChangeShapeType="1"/>
          </p:cNvSpPr>
          <p:nvPr/>
        </p:nvSpPr>
        <p:spPr bwMode="auto">
          <a:xfrm>
            <a:off x="3222625" y="4937125"/>
            <a:ext cx="0" cy="9048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5" name="Line 53"/>
          <p:cNvSpPr>
            <a:spLocks noChangeShapeType="1"/>
          </p:cNvSpPr>
          <p:nvPr/>
        </p:nvSpPr>
        <p:spPr bwMode="auto">
          <a:xfrm>
            <a:off x="3048000" y="4943475"/>
            <a:ext cx="0" cy="9048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6" name="Line 54"/>
          <p:cNvSpPr>
            <a:spLocks noChangeShapeType="1"/>
          </p:cNvSpPr>
          <p:nvPr/>
        </p:nvSpPr>
        <p:spPr bwMode="auto">
          <a:xfrm>
            <a:off x="3048000" y="3937000"/>
            <a:ext cx="0" cy="96837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7" name="Line 55"/>
          <p:cNvSpPr>
            <a:spLocks noChangeShapeType="1"/>
          </p:cNvSpPr>
          <p:nvPr/>
        </p:nvSpPr>
        <p:spPr bwMode="auto">
          <a:xfrm>
            <a:off x="7473950" y="2659063"/>
            <a:ext cx="0" cy="1085850"/>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8" name="Line 56"/>
          <p:cNvSpPr>
            <a:spLocks noChangeShapeType="1"/>
          </p:cNvSpPr>
          <p:nvPr/>
        </p:nvSpPr>
        <p:spPr bwMode="auto">
          <a:xfrm flipH="1">
            <a:off x="6323013" y="2595563"/>
            <a:ext cx="1587" cy="1150937"/>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39" name="Line 57"/>
          <p:cNvSpPr>
            <a:spLocks noChangeShapeType="1"/>
          </p:cNvSpPr>
          <p:nvPr/>
        </p:nvSpPr>
        <p:spPr bwMode="auto">
          <a:xfrm rot="-5400000">
            <a:off x="6136482" y="3539331"/>
            <a:ext cx="412750" cy="1587"/>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40" name="Line 58"/>
          <p:cNvSpPr>
            <a:spLocks noChangeShapeType="1"/>
          </p:cNvSpPr>
          <p:nvPr/>
        </p:nvSpPr>
        <p:spPr bwMode="auto">
          <a:xfrm rot="-5400000">
            <a:off x="7236619" y="3536157"/>
            <a:ext cx="422275" cy="1587"/>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41" name="Line 60"/>
          <p:cNvSpPr>
            <a:spLocks noChangeShapeType="1"/>
          </p:cNvSpPr>
          <p:nvPr/>
        </p:nvSpPr>
        <p:spPr bwMode="auto">
          <a:xfrm flipH="1">
            <a:off x="6134100" y="2628900"/>
            <a:ext cx="0" cy="111442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42" name="Line 61"/>
          <p:cNvSpPr>
            <a:spLocks noChangeShapeType="1"/>
          </p:cNvSpPr>
          <p:nvPr/>
        </p:nvSpPr>
        <p:spPr bwMode="auto">
          <a:xfrm flipH="1">
            <a:off x="6319838" y="1223963"/>
            <a:ext cx="1587" cy="1152525"/>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43" name="Line 62"/>
          <p:cNvSpPr>
            <a:spLocks noChangeShapeType="1"/>
          </p:cNvSpPr>
          <p:nvPr/>
        </p:nvSpPr>
        <p:spPr bwMode="auto">
          <a:xfrm>
            <a:off x="7467600" y="1223963"/>
            <a:ext cx="0" cy="1157287"/>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44" name="Line 63"/>
          <p:cNvSpPr>
            <a:spLocks noChangeShapeType="1"/>
          </p:cNvSpPr>
          <p:nvPr/>
        </p:nvSpPr>
        <p:spPr bwMode="auto">
          <a:xfrm rot="16200000" flipV="1">
            <a:off x="6132513" y="1427163"/>
            <a:ext cx="427037" cy="1587"/>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45" name="Line 64"/>
          <p:cNvSpPr>
            <a:spLocks noChangeShapeType="1"/>
          </p:cNvSpPr>
          <p:nvPr/>
        </p:nvSpPr>
        <p:spPr bwMode="auto">
          <a:xfrm rot="16200000" flipV="1">
            <a:off x="7224713" y="1435100"/>
            <a:ext cx="433388" cy="1587"/>
          </a:xfrm>
          <a:prstGeom prst="line">
            <a:avLst/>
          </a:prstGeom>
          <a:noFill/>
          <a:ln w="19050">
            <a:solidFill>
              <a:srgbClr val="993300"/>
            </a:solidFill>
            <a:round/>
            <a:headEnd/>
            <a:tailEnd/>
          </a:ln>
        </p:spPr>
        <p:txBody>
          <a:bodyPr lIns="90488" tIns="44450" rIns="90488" bIns="44450" anchor="ctr">
            <a:prstTxWarp prst="textNoShape">
              <a:avLst/>
            </a:prstTxWarp>
          </a:bodyPr>
          <a:lstStyle/>
          <a:p>
            <a:endParaRPr lang="en-US"/>
          </a:p>
        </p:txBody>
      </p:sp>
      <p:sp>
        <p:nvSpPr>
          <p:cNvPr id="38946" name="Line 65"/>
          <p:cNvSpPr>
            <a:spLocks noChangeShapeType="1"/>
          </p:cNvSpPr>
          <p:nvPr/>
        </p:nvSpPr>
        <p:spPr bwMode="auto">
          <a:xfrm>
            <a:off x="7645400" y="1223963"/>
            <a:ext cx="1588" cy="1119187"/>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47" name="Line 66"/>
          <p:cNvSpPr>
            <a:spLocks noChangeShapeType="1"/>
          </p:cNvSpPr>
          <p:nvPr/>
        </p:nvSpPr>
        <p:spPr bwMode="auto">
          <a:xfrm>
            <a:off x="7651750" y="2773363"/>
            <a:ext cx="0" cy="971550"/>
          </a:xfrm>
          <a:prstGeom prst="line">
            <a:avLst/>
          </a:prstGeom>
          <a:noFill/>
          <a:ln w="28575">
            <a:solidFill>
              <a:srgbClr val="00FFFF"/>
            </a:solidFill>
            <a:round/>
            <a:headEnd/>
            <a:tailEnd/>
          </a:ln>
        </p:spPr>
        <p:txBody>
          <a:bodyPr lIns="90488" tIns="44450" rIns="90488" bIns="44450" anchor="ctr">
            <a:prstTxWarp prst="textNoShape">
              <a:avLst/>
            </a:prstTxWarp>
          </a:bodyPr>
          <a:lstStyle/>
          <a:p>
            <a:endParaRPr lang="en-US"/>
          </a:p>
        </p:txBody>
      </p:sp>
      <p:sp>
        <p:nvSpPr>
          <p:cNvPr id="38948" name="Text Box 67"/>
          <p:cNvSpPr txBox="1">
            <a:spLocks noChangeArrowheads="1"/>
          </p:cNvSpPr>
          <p:nvPr/>
        </p:nvSpPr>
        <p:spPr bwMode="auto">
          <a:xfrm>
            <a:off x="1462088" y="2770188"/>
            <a:ext cx="996950" cy="301625"/>
          </a:xfrm>
          <a:prstGeom prst="rect">
            <a:avLst/>
          </a:prstGeom>
          <a:noFill/>
          <a:ln w="12699">
            <a:noFill/>
            <a:miter lim="800000"/>
            <a:headEnd/>
            <a:tailEnd/>
          </a:ln>
        </p:spPr>
        <p:txBody>
          <a:bodyPr wrap="none" lIns="90488" tIns="44450" rIns="90488" bIns="44450">
            <a:prstTxWarp prst="textNoShape">
              <a:avLst/>
            </a:prstTxWarp>
            <a:spAutoFit/>
          </a:bodyPr>
          <a:lstStyle/>
          <a:p>
            <a:r>
              <a:rPr lang="en-US"/>
              <a:t>TOP VIEW</a:t>
            </a:r>
          </a:p>
        </p:txBody>
      </p:sp>
      <p:sp>
        <p:nvSpPr>
          <p:cNvPr id="38949" name="Text Box 68"/>
          <p:cNvSpPr txBox="1">
            <a:spLocks noChangeArrowheads="1"/>
          </p:cNvSpPr>
          <p:nvPr/>
        </p:nvSpPr>
        <p:spPr bwMode="auto">
          <a:xfrm>
            <a:off x="6415088" y="750888"/>
            <a:ext cx="1055687" cy="301625"/>
          </a:xfrm>
          <a:prstGeom prst="rect">
            <a:avLst/>
          </a:prstGeom>
          <a:solidFill>
            <a:schemeClr val="bg1"/>
          </a:solidFill>
          <a:ln w="12700">
            <a:noFill/>
            <a:miter lim="800000"/>
            <a:headEnd/>
            <a:tailEnd/>
          </a:ln>
        </p:spPr>
        <p:txBody>
          <a:bodyPr wrap="none" lIns="90488" tIns="44450" rIns="90488" bIns="44450">
            <a:prstTxWarp prst="textNoShape">
              <a:avLst/>
            </a:prstTxWarp>
            <a:spAutoFit/>
          </a:bodyPr>
          <a:lstStyle/>
          <a:p>
            <a:r>
              <a:rPr lang="en-US"/>
              <a:t>SIDE VIEW</a:t>
            </a:r>
          </a:p>
        </p:txBody>
      </p:sp>
      <p:sp>
        <p:nvSpPr>
          <p:cNvPr id="38950" name="AutoShape 69"/>
          <p:cNvSpPr>
            <a:spLocks noChangeArrowheads="1"/>
          </p:cNvSpPr>
          <p:nvPr/>
        </p:nvSpPr>
        <p:spPr bwMode="auto">
          <a:xfrm rot="735891">
            <a:off x="5613400" y="1716088"/>
            <a:ext cx="671513" cy="1503362"/>
          </a:xfrm>
          <a:prstGeom prst="triangle">
            <a:avLst>
              <a:gd name="adj" fmla="val 50000"/>
            </a:avLst>
          </a:prstGeom>
          <a:noFill/>
          <a:ln w="12700">
            <a:solidFill>
              <a:schemeClr val="tx1"/>
            </a:solidFill>
            <a:miter lim="800000"/>
            <a:headEnd/>
            <a:tailEnd/>
          </a:ln>
        </p:spPr>
        <p:txBody>
          <a:bodyPr wrap="none" lIns="90488" tIns="44450" rIns="90488" bIns="44450" anchor="ctr">
            <a:prstTxWarp prst="textNoShape">
              <a:avLst/>
            </a:prstTxWarp>
          </a:bodyPr>
          <a:lstStyle/>
          <a:p>
            <a:endParaRPr lang="en-US"/>
          </a:p>
        </p:txBody>
      </p:sp>
      <p:sp>
        <p:nvSpPr>
          <p:cNvPr id="38951" name="AutoShape 71"/>
          <p:cNvSpPr>
            <a:spLocks noChangeArrowheads="1"/>
          </p:cNvSpPr>
          <p:nvPr/>
        </p:nvSpPr>
        <p:spPr bwMode="auto">
          <a:xfrm rot="-9981298">
            <a:off x="7313613" y="2108200"/>
            <a:ext cx="708025" cy="1492250"/>
          </a:xfrm>
          <a:prstGeom prst="triangle">
            <a:avLst>
              <a:gd name="adj" fmla="val 50000"/>
            </a:avLst>
          </a:prstGeom>
          <a:noFill/>
          <a:ln w="12700">
            <a:solidFill>
              <a:schemeClr val="tx1"/>
            </a:solidFill>
            <a:miter lim="800000"/>
            <a:headEnd/>
            <a:tailEnd/>
          </a:ln>
        </p:spPr>
        <p:txBody>
          <a:bodyPr wrap="none" lIns="90488" tIns="44450" rIns="90488" bIns="44450" anchor="ctr">
            <a:prstTxWarp prst="textNoShape">
              <a:avLst/>
            </a:prstTxWarp>
          </a:bodyPr>
          <a:lstStyle/>
          <a:p>
            <a:endParaRPr lang="en-US"/>
          </a:p>
        </p:txBody>
      </p:sp>
      <p:sp>
        <p:nvSpPr>
          <p:cNvPr id="38952" name="AutoShape 76"/>
          <p:cNvSpPr>
            <a:spLocks noChangeArrowheads="1"/>
          </p:cNvSpPr>
          <p:nvPr/>
        </p:nvSpPr>
        <p:spPr bwMode="auto">
          <a:xfrm rot="8991576">
            <a:off x="1016000" y="4622800"/>
            <a:ext cx="1062038" cy="938213"/>
          </a:xfrm>
          <a:prstGeom prst="triangle">
            <a:avLst>
              <a:gd name="adj" fmla="val 50000"/>
            </a:avLst>
          </a:prstGeom>
          <a:noFill/>
          <a:ln w="12700">
            <a:solidFill>
              <a:schemeClr val="tx1"/>
            </a:solidFill>
            <a:miter lim="800000"/>
            <a:headEnd/>
            <a:tailEnd/>
          </a:ln>
        </p:spPr>
        <p:txBody>
          <a:bodyPr wrap="none" lIns="90488" tIns="44450" rIns="90488" bIns="44450" anchor="ctr">
            <a:prstTxWarp prst="textNoShape">
              <a:avLst/>
            </a:prstTxWarp>
          </a:bodyPr>
          <a:lstStyle/>
          <a:p>
            <a:endParaRPr lang="en-US"/>
          </a:p>
        </p:txBody>
      </p:sp>
      <p:sp>
        <p:nvSpPr>
          <p:cNvPr id="38953" name="AutoShape 77"/>
          <p:cNvSpPr>
            <a:spLocks noChangeArrowheads="1"/>
          </p:cNvSpPr>
          <p:nvPr/>
        </p:nvSpPr>
        <p:spPr bwMode="auto">
          <a:xfrm rot="5392822">
            <a:off x="3016250" y="4318001"/>
            <a:ext cx="1062037" cy="938212"/>
          </a:xfrm>
          <a:prstGeom prst="triangle">
            <a:avLst>
              <a:gd name="adj" fmla="val 50000"/>
            </a:avLst>
          </a:prstGeom>
          <a:noFill/>
          <a:ln w="12700">
            <a:solidFill>
              <a:schemeClr val="tx1"/>
            </a:solidFill>
            <a:miter lim="800000"/>
            <a:headEnd/>
            <a:tailEnd/>
          </a:ln>
        </p:spPr>
        <p:txBody>
          <a:bodyPr wrap="none" lIns="90488" tIns="44450" rIns="90488" bIns="44450" anchor="ctr">
            <a:prstTxWarp prst="textNoShape">
              <a:avLst/>
            </a:prstTxWarp>
          </a:bodyPr>
          <a:lstStyle/>
          <a:p>
            <a:endParaRPr lang="en-US"/>
          </a:p>
        </p:txBody>
      </p:sp>
      <p:sp>
        <p:nvSpPr>
          <p:cNvPr id="42" name="Rectangle 5"/>
          <p:cNvSpPr>
            <a:spLocks noGrp="1" noChangeArrowheads="1"/>
          </p:cNvSpPr>
          <p:nvPr>
            <p:ph type="ftr" sz="quarter" idx="4294967295"/>
          </p:nvPr>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
        <p:nvSpPr>
          <p:cNvPr id="43"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18</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srcRect/>
          <a:stretch>
            <a:fillRect/>
          </a:stretch>
        </p:blipFill>
        <p:spPr bwMode="auto">
          <a:xfrm>
            <a:off x="304800" y="0"/>
            <a:ext cx="8651875" cy="5730875"/>
          </a:xfrm>
          <a:prstGeom prst="rect">
            <a:avLst/>
          </a:prstGeom>
          <a:noFill/>
          <a:ln w="9525">
            <a:noFill/>
            <a:miter lim="800000"/>
            <a:headEnd/>
            <a:tailEnd/>
          </a:ln>
        </p:spPr>
      </p:pic>
      <p:sp>
        <p:nvSpPr>
          <p:cNvPr id="40963" name="Rectangle 3"/>
          <p:cNvSpPr>
            <a:spLocks noChangeArrowheads="1"/>
          </p:cNvSpPr>
          <p:nvPr/>
        </p:nvSpPr>
        <p:spPr bwMode="auto">
          <a:xfrm>
            <a:off x="5181600" y="0"/>
            <a:ext cx="381000" cy="4572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40964" name="Rectangle 4"/>
          <p:cNvSpPr>
            <a:spLocks noChangeArrowheads="1"/>
          </p:cNvSpPr>
          <p:nvPr/>
        </p:nvSpPr>
        <p:spPr bwMode="auto">
          <a:xfrm>
            <a:off x="2438400" y="0"/>
            <a:ext cx="4343400" cy="533400"/>
          </a:xfrm>
          <a:prstGeom prst="rect">
            <a:avLst/>
          </a:prstGeom>
          <a:solidFill>
            <a:schemeClr val="bg1"/>
          </a:solidFill>
          <a:ln w="9525">
            <a:noFill/>
            <a:miter lim="800000"/>
            <a:headEnd/>
            <a:tailEnd/>
          </a:ln>
        </p:spPr>
        <p:txBody>
          <a:bodyPr wrap="none" anchor="ctr">
            <a:prstTxWarp prst="textNoShape">
              <a:avLst/>
            </a:prstTxWarp>
          </a:bodyPr>
          <a:lstStyle/>
          <a:p>
            <a:pPr algn="ctr"/>
            <a:r>
              <a:rPr lang="en-US"/>
              <a:t>Luminosity and cooling</a:t>
            </a:r>
          </a:p>
        </p:txBody>
      </p:sp>
      <p:sp>
        <p:nvSpPr>
          <p:cNvPr id="40965" name="Rectangle 5"/>
          <p:cNvSpPr>
            <a:spLocks noChangeArrowheads="1"/>
          </p:cNvSpPr>
          <p:nvPr/>
        </p:nvSpPr>
        <p:spPr bwMode="auto">
          <a:xfrm>
            <a:off x="762000" y="4191000"/>
            <a:ext cx="7543800" cy="1447800"/>
          </a:xfrm>
          <a:prstGeom prst="rect">
            <a:avLst/>
          </a:prstGeom>
          <a:solidFill>
            <a:srgbClr val="FFFFFF"/>
          </a:solidFill>
          <a:ln w="9525">
            <a:noFill/>
            <a:miter lim="800000"/>
            <a:headEnd/>
            <a:tailEnd/>
          </a:ln>
        </p:spPr>
        <p:txBody>
          <a:bodyPr wrap="none" anchor="ctr">
            <a:prstTxWarp prst="textNoShape">
              <a:avLst/>
            </a:prstTxWarp>
          </a:bodyPr>
          <a:lstStyle/>
          <a:p>
            <a:pPr algn="ctr"/>
            <a:endParaRPr lang="en-US"/>
          </a:p>
        </p:txBody>
      </p:sp>
      <p:sp>
        <p:nvSpPr>
          <p:cNvPr id="40966" name="Text Box 6"/>
          <p:cNvSpPr txBox="1">
            <a:spLocks noChangeArrowheads="1"/>
          </p:cNvSpPr>
          <p:nvPr/>
        </p:nvSpPr>
        <p:spPr bwMode="auto">
          <a:xfrm>
            <a:off x="228600" y="3986213"/>
            <a:ext cx="8686800" cy="2292350"/>
          </a:xfrm>
          <a:prstGeom prst="rect">
            <a:avLst/>
          </a:prstGeom>
          <a:noFill/>
          <a:ln w="9525">
            <a:noFill/>
            <a:miter lim="800000"/>
            <a:headEnd/>
            <a:tailEnd/>
          </a:ln>
        </p:spPr>
        <p:txBody>
          <a:bodyPr>
            <a:prstTxWarp prst="textNoShape">
              <a:avLst/>
            </a:prstTxWarp>
            <a:spAutoFit/>
          </a:bodyPr>
          <a:lstStyle/>
          <a:p>
            <a:r>
              <a:rPr lang="en-US" sz="1600"/>
              <a:t>Pre-cooling of the protons at the injection energy (22 GeV) is required to achieve proton beam-beam limit (</a:t>
            </a:r>
            <a:r>
              <a:rPr lang="en-US" sz="1600">
                <a:latin typeface="Symbol" pitchFamily="-65" charset="2"/>
              </a:rPr>
              <a:t>x</a:t>
            </a:r>
            <a:r>
              <a:rPr lang="en-US" sz="1600" baseline="-25000"/>
              <a:t>p</a:t>
            </a:r>
            <a:r>
              <a:rPr lang="en-US" sz="1600"/>
              <a:t>=0.015) and maximize the luminosity. It can be done by the electron cooling (in ~1h).</a:t>
            </a:r>
          </a:p>
          <a:p>
            <a:endParaRPr lang="en-US" sz="1600"/>
          </a:p>
          <a:p>
            <a:r>
              <a:rPr lang="en-US" sz="1600"/>
              <a:t>To reduce the electron current requirements it would be great to have the effective transverse cooling at the storage energy (250 GeV) which can effectively counteract IBS and maintain the emittance well below 6</a:t>
            </a:r>
            <a:r>
              <a:rPr lang="en-US" sz="1600">
                <a:latin typeface="Symbol" pitchFamily="-65" charset="2"/>
              </a:rPr>
              <a:t>p</a:t>
            </a:r>
            <a:r>
              <a:rPr lang="en-US" sz="1600"/>
              <a:t> mm*mrad. </a:t>
            </a:r>
          </a:p>
          <a:p>
            <a:r>
              <a:rPr lang="en-US" sz="1600"/>
              <a:t>Recent revival of the Coherent Electron Cooling idea (V.N.Litvinenko, Ya.S.Derbenev) brings the possibility of the effective longitudinal and transverse cooling for high energy protons.</a:t>
            </a:r>
          </a:p>
          <a:p>
            <a:r>
              <a:rPr lang="en-US" sz="1600"/>
              <a:t>Proof of principle test of CEC has been suggested at RHIC.</a:t>
            </a:r>
          </a:p>
        </p:txBody>
      </p:sp>
      <p:sp>
        <p:nvSpPr>
          <p:cNvPr id="40967" name="Line 7"/>
          <p:cNvSpPr>
            <a:spLocks noChangeShapeType="1"/>
          </p:cNvSpPr>
          <p:nvPr/>
        </p:nvSpPr>
        <p:spPr bwMode="auto">
          <a:xfrm flipH="1">
            <a:off x="2362200" y="2590800"/>
            <a:ext cx="457200" cy="914400"/>
          </a:xfrm>
          <a:prstGeom prst="line">
            <a:avLst/>
          </a:prstGeom>
          <a:noFill/>
          <a:ln w="9525">
            <a:solidFill>
              <a:schemeClr val="tx1"/>
            </a:solidFill>
            <a:round/>
            <a:headEnd type="arrow" w="med" len="med"/>
            <a:tailEnd/>
          </a:ln>
        </p:spPr>
        <p:txBody>
          <a:bodyPr>
            <a:prstTxWarp prst="textNoShape">
              <a:avLst/>
            </a:prstTxWarp>
          </a:bodyPr>
          <a:lstStyle/>
          <a:p>
            <a:endParaRPr lang="en-US"/>
          </a:p>
        </p:txBody>
      </p:sp>
      <p:sp>
        <p:nvSpPr>
          <p:cNvPr id="40968" name="Text Box 8"/>
          <p:cNvSpPr txBox="1">
            <a:spLocks noChangeArrowheads="1"/>
          </p:cNvSpPr>
          <p:nvPr/>
        </p:nvSpPr>
        <p:spPr bwMode="auto">
          <a:xfrm>
            <a:off x="1676400" y="3429000"/>
            <a:ext cx="1049338" cy="336550"/>
          </a:xfrm>
          <a:prstGeom prst="rect">
            <a:avLst/>
          </a:prstGeom>
          <a:noFill/>
          <a:ln w="9525">
            <a:noFill/>
            <a:miter lim="800000"/>
            <a:headEnd/>
            <a:tailEnd/>
          </a:ln>
        </p:spPr>
        <p:txBody>
          <a:bodyPr wrap="none">
            <a:prstTxWarp prst="textNoShape">
              <a:avLst/>
            </a:prstTxWarp>
            <a:spAutoFit/>
          </a:bodyPr>
          <a:lstStyle/>
          <a:p>
            <a:r>
              <a:rPr lang="en-US" sz="1600"/>
              <a:t>no cooling</a:t>
            </a:r>
          </a:p>
        </p:txBody>
      </p:sp>
      <p:sp>
        <p:nvSpPr>
          <p:cNvPr id="9"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19</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2800" dirty="0" err="1">
                <a:solidFill>
                  <a:srgbClr val="000090"/>
                </a:solidFill>
                <a:latin typeface="Tahoma"/>
              </a:rPr>
              <a:t>eRHIC</a:t>
            </a:r>
            <a:r>
              <a:rPr lang="en-US" sz="2800" dirty="0">
                <a:solidFill>
                  <a:srgbClr val="000090"/>
                </a:solidFill>
                <a:latin typeface="Tahoma"/>
              </a:rPr>
              <a:t> Scope</a:t>
            </a:r>
          </a:p>
        </p:txBody>
      </p:sp>
      <p:sp>
        <p:nvSpPr>
          <p:cNvPr id="17411" name="Text Box 3"/>
          <p:cNvSpPr txBox="1">
            <a:spLocks noChangeAspect="1" noChangeArrowheads="1"/>
          </p:cNvSpPr>
          <p:nvPr/>
        </p:nvSpPr>
        <p:spPr bwMode="auto">
          <a:xfrm>
            <a:off x="6448425" y="3505200"/>
            <a:ext cx="2695575" cy="641350"/>
          </a:xfrm>
          <a:prstGeom prst="rect">
            <a:avLst/>
          </a:prstGeom>
          <a:noFill/>
          <a:ln w="9525">
            <a:noFill/>
            <a:miter lim="800000"/>
            <a:headEnd/>
            <a:tailEnd/>
          </a:ln>
        </p:spPr>
        <p:txBody>
          <a:bodyPr wrap="none">
            <a:prstTxWarp prst="textNoShape">
              <a:avLst/>
            </a:prstTxWarp>
            <a:spAutoFit/>
          </a:bodyPr>
          <a:lstStyle/>
          <a:p>
            <a:pPr eaLnBrk="0" hangingPunct="0"/>
            <a:r>
              <a:rPr lang="en-US" sz="1800">
                <a:latin typeface="Tahoma" pitchFamily="-65" charset="0"/>
              </a:rPr>
              <a:t>Polarized light ions (</a:t>
            </a:r>
            <a:r>
              <a:rPr lang="en-US" baseline="30000"/>
              <a:t>3</a:t>
            </a:r>
            <a:r>
              <a:rPr lang="en-US" sz="1800">
                <a:latin typeface="Tahoma" pitchFamily="-65" charset="0"/>
              </a:rPr>
              <a:t>He)</a:t>
            </a:r>
          </a:p>
          <a:p>
            <a:pPr eaLnBrk="0" hangingPunct="0"/>
            <a:r>
              <a:rPr lang="en-US" sz="1800">
                <a:latin typeface="Tahoma" pitchFamily="-65" charset="0"/>
              </a:rPr>
              <a:t>167 Gev/u</a:t>
            </a:r>
          </a:p>
        </p:txBody>
      </p:sp>
      <p:grpSp>
        <p:nvGrpSpPr>
          <p:cNvPr id="17412" name="Group 4"/>
          <p:cNvGrpSpPr>
            <a:grpSpLocks noChangeAspect="1"/>
          </p:cNvGrpSpPr>
          <p:nvPr/>
        </p:nvGrpSpPr>
        <p:grpSpPr bwMode="auto">
          <a:xfrm>
            <a:off x="381000" y="1143000"/>
            <a:ext cx="8013700" cy="3044825"/>
            <a:chOff x="96" y="1008"/>
            <a:chExt cx="5685" cy="2160"/>
          </a:xfrm>
        </p:grpSpPr>
        <p:sp>
          <p:nvSpPr>
            <p:cNvPr id="17414" name="Text Box 5"/>
            <p:cNvSpPr txBox="1">
              <a:spLocks noChangeAspect="1" noChangeArrowheads="1"/>
            </p:cNvSpPr>
            <p:nvPr/>
          </p:nvSpPr>
          <p:spPr bwMode="auto">
            <a:xfrm>
              <a:off x="96" y="1967"/>
              <a:ext cx="1341" cy="650"/>
            </a:xfrm>
            <a:prstGeom prst="rect">
              <a:avLst/>
            </a:prstGeom>
            <a:noFill/>
            <a:ln w="9525">
              <a:noFill/>
              <a:miter lim="800000"/>
              <a:headEnd/>
              <a:tailEnd/>
            </a:ln>
          </p:spPr>
          <p:txBody>
            <a:bodyPr wrap="none">
              <a:prstTxWarp prst="textNoShape">
                <a:avLst/>
              </a:prstTxWarp>
              <a:spAutoFit/>
            </a:bodyPr>
            <a:lstStyle/>
            <a:p>
              <a:pPr eaLnBrk="0" hangingPunct="0"/>
              <a:r>
                <a:rPr lang="en-US" sz="1800">
                  <a:latin typeface="Tahoma" pitchFamily="-65" charset="0"/>
                </a:rPr>
                <a:t>Polarized leptons</a:t>
              </a:r>
            </a:p>
            <a:p>
              <a:pPr eaLnBrk="0" hangingPunct="0"/>
              <a:r>
                <a:rPr lang="en-US" sz="1800">
                  <a:latin typeface="Tahoma" pitchFamily="-65" charset="0"/>
                </a:rPr>
                <a:t>3-10 Gev </a:t>
              </a:r>
            </a:p>
            <a:p>
              <a:pPr eaLnBrk="0" hangingPunct="0"/>
              <a:r>
                <a:rPr lang="en-US" sz="1200">
                  <a:latin typeface="Tahoma" pitchFamily="-65" charset="0"/>
                </a:rPr>
                <a:t>(</a:t>
              </a:r>
              <a:r>
                <a:rPr lang="en-US" sz="1800">
                  <a:latin typeface="Tahoma" pitchFamily="-65" charset="0"/>
                </a:rPr>
                <a:t>20GeV</a:t>
              </a:r>
              <a:r>
                <a:rPr lang="en-US" sz="1200">
                  <a:latin typeface="Tahoma" pitchFamily="-65" charset="0"/>
                </a:rPr>
                <a:t>)</a:t>
              </a:r>
            </a:p>
          </p:txBody>
        </p:sp>
        <p:sp>
          <p:nvSpPr>
            <p:cNvPr id="17415" name="Text Box 6"/>
            <p:cNvSpPr txBox="1">
              <a:spLocks noChangeAspect="1" noChangeArrowheads="1"/>
            </p:cNvSpPr>
            <p:nvPr/>
          </p:nvSpPr>
          <p:spPr bwMode="auto">
            <a:xfrm>
              <a:off x="4464" y="2016"/>
              <a:ext cx="1200" cy="650"/>
            </a:xfrm>
            <a:prstGeom prst="rect">
              <a:avLst/>
            </a:prstGeom>
            <a:noFill/>
            <a:ln w="9525">
              <a:noFill/>
              <a:miter lim="800000"/>
              <a:headEnd/>
              <a:tailEnd/>
            </a:ln>
          </p:spPr>
          <p:txBody>
            <a:bodyPr>
              <a:prstTxWarp prst="textNoShape">
                <a:avLst/>
              </a:prstTxWarp>
              <a:spAutoFit/>
            </a:bodyPr>
            <a:lstStyle/>
            <a:p>
              <a:pPr eaLnBrk="0" hangingPunct="0"/>
              <a:r>
                <a:rPr lang="en-US" sz="1800">
                  <a:latin typeface="Tahoma" pitchFamily="-65" charset="0"/>
                </a:rPr>
                <a:t>Heavy ions (Au)</a:t>
              </a:r>
            </a:p>
            <a:p>
              <a:pPr eaLnBrk="0" hangingPunct="0"/>
              <a:r>
                <a:rPr lang="en-US" sz="1800">
                  <a:latin typeface="Tahoma" pitchFamily="-65" charset="0"/>
                </a:rPr>
                <a:t>50-100 Gev/u</a:t>
              </a:r>
            </a:p>
          </p:txBody>
        </p:sp>
        <p:sp>
          <p:nvSpPr>
            <p:cNvPr id="17416" name="Text Box 7"/>
            <p:cNvSpPr txBox="1">
              <a:spLocks noChangeAspect="1" noChangeArrowheads="1"/>
            </p:cNvSpPr>
            <p:nvPr/>
          </p:nvSpPr>
          <p:spPr bwMode="auto">
            <a:xfrm>
              <a:off x="4416" y="1392"/>
              <a:ext cx="1365" cy="650"/>
            </a:xfrm>
            <a:prstGeom prst="rect">
              <a:avLst/>
            </a:prstGeom>
            <a:noFill/>
            <a:ln w="9525">
              <a:noFill/>
              <a:miter lim="800000"/>
              <a:headEnd/>
              <a:tailEnd/>
            </a:ln>
          </p:spPr>
          <p:txBody>
            <a:bodyPr wrap="none">
              <a:prstTxWarp prst="textNoShape">
                <a:avLst/>
              </a:prstTxWarp>
              <a:spAutoFit/>
            </a:bodyPr>
            <a:lstStyle/>
            <a:p>
              <a:pPr eaLnBrk="0" hangingPunct="0"/>
              <a:r>
                <a:rPr lang="en-US" sz="1800">
                  <a:latin typeface="Tahoma" pitchFamily="-65" charset="0"/>
                </a:rPr>
                <a:t>Polarized protons</a:t>
              </a:r>
            </a:p>
            <a:p>
              <a:pPr eaLnBrk="0" hangingPunct="0"/>
              <a:r>
                <a:rPr lang="en-US" sz="1800">
                  <a:latin typeface="Tahoma" pitchFamily="-65" charset="0"/>
                </a:rPr>
                <a:t>50-250 Gev</a:t>
              </a:r>
            </a:p>
            <a:p>
              <a:pPr eaLnBrk="0" hangingPunct="0"/>
              <a:r>
                <a:rPr lang="en-US" sz="1800">
                  <a:latin typeface="Tahoma" pitchFamily="-65" charset="0"/>
                </a:rPr>
                <a:t>(25 GeV)</a:t>
              </a:r>
            </a:p>
          </p:txBody>
        </p:sp>
        <p:sp>
          <p:nvSpPr>
            <p:cNvPr id="17417" name="Text Box 8"/>
            <p:cNvSpPr txBox="1">
              <a:spLocks noChangeAspect="1" noChangeArrowheads="1"/>
            </p:cNvSpPr>
            <p:nvPr/>
          </p:nvSpPr>
          <p:spPr bwMode="auto">
            <a:xfrm>
              <a:off x="432" y="1040"/>
              <a:ext cx="1716" cy="284"/>
            </a:xfrm>
            <a:prstGeom prst="rect">
              <a:avLst/>
            </a:prstGeom>
            <a:noFill/>
            <a:ln w="9525">
              <a:noFill/>
              <a:miter lim="800000"/>
              <a:headEnd/>
              <a:tailEnd/>
            </a:ln>
          </p:spPr>
          <p:txBody>
            <a:bodyPr wrap="none">
              <a:prstTxWarp prst="textNoShape">
                <a:avLst/>
              </a:prstTxWarp>
              <a:spAutoFit/>
            </a:bodyPr>
            <a:lstStyle/>
            <a:p>
              <a:pPr eaLnBrk="0" hangingPunct="0"/>
              <a:r>
                <a:rPr lang="en-US" sz="2000" dirty="0">
                  <a:solidFill>
                    <a:srgbClr val="000090"/>
                  </a:solidFill>
                  <a:latin typeface="Tahoma" pitchFamily="-65" charset="0"/>
                </a:rPr>
                <a:t>Electron accelerator</a:t>
              </a:r>
            </a:p>
          </p:txBody>
        </p:sp>
        <p:sp>
          <p:nvSpPr>
            <p:cNvPr id="17418" name="Text Box 9"/>
            <p:cNvSpPr txBox="1">
              <a:spLocks noChangeAspect="1" noChangeArrowheads="1"/>
            </p:cNvSpPr>
            <p:nvPr/>
          </p:nvSpPr>
          <p:spPr bwMode="auto">
            <a:xfrm>
              <a:off x="4272" y="1008"/>
              <a:ext cx="627" cy="328"/>
            </a:xfrm>
            <a:prstGeom prst="rect">
              <a:avLst/>
            </a:prstGeom>
            <a:noFill/>
            <a:ln w="9525">
              <a:noFill/>
              <a:miter lim="800000"/>
              <a:headEnd/>
              <a:tailEnd/>
            </a:ln>
          </p:spPr>
          <p:txBody>
            <a:bodyPr wrap="none">
              <a:prstTxWarp prst="textNoShape">
                <a:avLst/>
              </a:prstTxWarp>
              <a:spAutoFit/>
            </a:bodyPr>
            <a:lstStyle/>
            <a:p>
              <a:pPr eaLnBrk="0" hangingPunct="0"/>
              <a:r>
                <a:rPr lang="en-US" dirty="0">
                  <a:solidFill>
                    <a:srgbClr val="000090"/>
                  </a:solidFill>
                  <a:latin typeface="Tahoma" pitchFamily="-65" charset="0"/>
                </a:rPr>
                <a:t>RHIC</a:t>
              </a:r>
            </a:p>
          </p:txBody>
        </p:sp>
        <p:grpSp>
          <p:nvGrpSpPr>
            <p:cNvPr id="17419" name="Group 10"/>
            <p:cNvGrpSpPr>
              <a:grpSpLocks noChangeAspect="1"/>
            </p:cNvGrpSpPr>
            <p:nvPr/>
          </p:nvGrpSpPr>
          <p:grpSpPr bwMode="auto">
            <a:xfrm>
              <a:off x="1392" y="1248"/>
              <a:ext cx="2736" cy="1920"/>
              <a:chOff x="1392" y="1248"/>
              <a:chExt cx="2736" cy="1920"/>
            </a:xfrm>
          </p:grpSpPr>
          <p:grpSp>
            <p:nvGrpSpPr>
              <p:cNvPr id="17421" name="Group 11"/>
              <p:cNvGrpSpPr>
                <a:grpSpLocks noChangeAspect="1"/>
              </p:cNvGrpSpPr>
              <p:nvPr/>
            </p:nvGrpSpPr>
            <p:grpSpPr bwMode="auto">
              <a:xfrm>
                <a:off x="1440" y="1824"/>
                <a:ext cx="192" cy="672"/>
                <a:chOff x="1056" y="1872"/>
                <a:chExt cx="192" cy="672"/>
              </a:xfrm>
            </p:grpSpPr>
            <p:sp>
              <p:nvSpPr>
                <p:cNvPr id="17448" name="Oval 12"/>
                <p:cNvSpPr>
                  <a:spLocks noChangeAspect="1" noChangeArrowheads="1"/>
                </p:cNvSpPr>
                <p:nvPr/>
              </p:nvSpPr>
              <p:spPr bwMode="auto">
                <a:xfrm>
                  <a:off x="1056" y="1872"/>
                  <a:ext cx="192" cy="192"/>
                </a:xfrm>
                <a:prstGeom prst="ellipse">
                  <a:avLst/>
                </a:prstGeom>
                <a:solidFill>
                  <a:srgbClr val="84AC84"/>
                </a:solidFill>
                <a:ln w="9525">
                  <a:solidFill>
                    <a:schemeClr val="tx1"/>
                  </a:solidFill>
                  <a:round/>
                  <a:headEnd/>
                  <a:tailEnd/>
                </a:ln>
              </p:spPr>
              <p:txBody>
                <a:bodyPr wrap="none" anchor="ctr">
                  <a:prstTxWarp prst="textNoShape">
                    <a:avLst/>
                  </a:prstTxWarp>
                </a:bodyPr>
                <a:lstStyle/>
                <a:p>
                  <a:pPr algn="ctr" eaLnBrk="0" hangingPunct="0"/>
                  <a:r>
                    <a:rPr lang="en-US" sz="1800">
                      <a:latin typeface="Tahoma" pitchFamily="-65" charset="0"/>
                    </a:rPr>
                    <a:t>e</a:t>
                  </a:r>
                  <a:r>
                    <a:rPr lang="en-US" sz="1800" baseline="30000">
                      <a:latin typeface="Tahoma" pitchFamily="-65" charset="0"/>
                    </a:rPr>
                    <a:t>-</a:t>
                  </a:r>
                </a:p>
              </p:txBody>
            </p:sp>
            <p:sp>
              <p:nvSpPr>
                <p:cNvPr id="17449" name="Oval 13"/>
                <p:cNvSpPr>
                  <a:spLocks noChangeAspect="1" noChangeArrowheads="1"/>
                </p:cNvSpPr>
                <p:nvPr/>
              </p:nvSpPr>
              <p:spPr bwMode="auto">
                <a:xfrm>
                  <a:off x="1056" y="2352"/>
                  <a:ext cx="192" cy="192"/>
                </a:xfrm>
                <a:prstGeom prst="ellipse">
                  <a:avLst/>
                </a:prstGeom>
                <a:solidFill>
                  <a:srgbClr val="62D15F"/>
                </a:solidFill>
                <a:ln w="9525">
                  <a:solidFill>
                    <a:schemeClr val="tx1"/>
                  </a:solidFill>
                  <a:round/>
                  <a:headEnd/>
                  <a:tailEnd/>
                </a:ln>
              </p:spPr>
              <p:txBody>
                <a:bodyPr wrap="none" anchor="ctr">
                  <a:prstTxWarp prst="textNoShape">
                    <a:avLst/>
                  </a:prstTxWarp>
                </a:bodyPr>
                <a:lstStyle/>
                <a:p>
                  <a:pPr algn="ctr" eaLnBrk="0" hangingPunct="0"/>
                  <a:r>
                    <a:rPr lang="en-US" sz="1800">
                      <a:latin typeface="Tahoma" pitchFamily="-65" charset="0"/>
                    </a:rPr>
                    <a:t>e</a:t>
                  </a:r>
                  <a:r>
                    <a:rPr lang="en-US" sz="1800" baseline="30000">
                      <a:latin typeface="Tahoma" pitchFamily="-65" charset="0"/>
                    </a:rPr>
                    <a:t>+</a:t>
                  </a:r>
                </a:p>
              </p:txBody>
            </p:sp>
          </p:grpSp>
          <p:grpSp>
            <p:nvGrpSpPr>
              <p:cNvPr id="17422" name="Group 14"/>
              <p:cNvGrpSpPr>
                <a:grpSpLocks noChangeAspect="1"/>
              </p:cNvGrpSpPr>
              <p:nvPr/>
            </p:nvGrpSpPr>
            <p:grpSpPr bwMode="auto">
              <a:xfrm>
                <a:off x="3504" y="1392"/>
                <a:ext cx="624" cy="1776"/>
                <a:chOff x="3264" y="1536"/>
                <a:chExt cx="624" cy="1776"/>
              </a:xfrm>
            </p:grpSpPr>
            <p:sp>
              <p:nvSpPr>
                <p:cNvPr id="17432" name="Oval 15"/>
                <p:cNvSpPr>
                  <a:spLocks noChangeAspect="1" noChangeArrowheads="1"/>
                </p:cNvSpPr>
                <p:nvPr/>
              </p:nvSpPr>
              <p:spPr bwMode="auto">
                <a:xfrm>
                  <a:off x="3456" y="1536"/>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r>
                    <a:rPr lang="en-US" sz="1800">
                      <a:latin typeface="Tahoma" pitchFamily="-65" charset="0"/>
                    </a:rPr>
                    <a:t>p</a:t>
                  </a:r>
                </a:p>
              </p:txBody>
            </p:sp>
            <p:grpSp>
              <p:nvGrpSpPr>
                <p:cNvPr id="17433" name="Group 16"/>
                <p:cNvGrpSpPr>
                  <a:grpSpLocks noChangeAspect="1"/>
                </p:cNvGrpSpPr>
                <p:nvPr/>
              </p:nvGrpSpPr>
              <p:grpSpPr bwMode="auto">
                <a:xfrm>
                  <a:off x="3264" y="2064"/>
                  <a:ext cx="624" cy="576"/>
                  <a:chOff x="3264" y="2064"/>
                  <a:chExt cx="624" cy="576"/>
                </a:xfrm>
              </p:grpSpPr>
              <p:sp>
                <p:nvSpPr>
                  <p:cNvPr id="17438" name="Oval 17"/>
                  <p:cNvSpPr>
                    <a:spLocks noChangeAspect="1" noChangeArrowheads="1"/>
                  </p:cNvSpPr>
                  <p:nvPr/>
                </p:nvSpPr>
                <p:spPr bwMode="auto">
                  <a:xfrm>
                    <a:off x="3360" y="2064"/>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39" name="Oval 18"/>
                  <p:cNvSpPr>
                    <a:spLocks noChangeAspect="1" noChangeArrowheads="1"/>
                  </p:cNvSpPr>
                  <p:nvPr/>
                </p:nvSpPr>
                <p:spPr bwMode="auto">
                  <a:xfrm>
                    <a:off x="3648" y="2400"/>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0" name="Oval 19"/>
                  <p:cNvSpPr>
                    <a:spLocks noChangeAspect="1" noChangeArrowheads="1"/>
                  </p:cNvSpPr>
                  <p:nvPr/>
                </p:nvSpPr>
                <p:spPr bwMode="auto">
                  <a:xfrm>
                    <a:off x="3648" y="2112"/>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1" name="Oval 20"/>
                  <p:cNvSpPr>
                    <a:spLocks noChangeAspect="1" noChangeArrowheads="1"/>
                  </p:cNvSpPr>
                  <p:nvPr/>
                </p:nvSpPr>
                <p:spPr bwMode="auto">
                  <a:xfrm>
                    <a:off x="3504" y="2400"/>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2" name="Oval 21"/>
                  <p:cNvSpPr>
                    <a:spLocks noChangeAspect="1" noChangeArrowheads="1"/>
                  </p:cNvSpPr>
                  <p:nvPr/>
                </p:nvSpPr>
                <p:spPr bwMode="auto">
                  <a:xfrm>
                    <a:off x="3360" y="2400"/>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3" name="Oval 22"/>
                  <p:cNvSpPr>
                    <a:spLocks noChangeAspect="1" noChangeArrowheads="1"/>
                  </p:cNvSpPr>
                  <p:nvPr/>
                </p:nvSpPr>
                <p:spPr bwMode="auto">
                  <a:xfrm>
                    <a:off x="3264" y="2304"/>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4" name="Oval 23"/>
                  <p:cNvSpPr>
                    <a:spLocks noChangeAspect="1" noChangeArrowheads="1"/>
                  </p:cNvSpPr>
                  <p:nvPr/>
                </p:nvSpPr>
                <p:spPr bwMode="auto">
                  <a:xfrm>
                    <a:off x="3264" y="2160"/>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5" name="Oval 24"/>
                  <p:cNvSpPr>
                    <a:spLocks noChangeAspect="1" noChangeArrowheads="1"/>
                  </p:cNvSpPr>
                  <p:nvPr/>
                </p:nvSpPr>
                <p:spPr bwMode="auto">
                  <a:xfrm>
                    <a:off x="3552" y="2064"/>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6" name="Oval 25"/>
                  <p:cNvSpPr>
                    <a:spLocks noChangeAspect="1" noChangeArrowheads="1"/>
                  </p:cNvSpPr>
                  <p:nvPr/>
                </p:nvSpPr>
                <p:spPr bwMode="auto">
                  <a:xfrm>
                    <a:off x="3648" y="2256"/>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47" name="Oval 26"/>
                  <p:cNvSpPr>
                    <a:spLocks noChangeAspect="1" noChangeArrowheads="1"/>
                  </p:cNvSpPr>
                  <p:nvPr/>
                </p:nvSpPr>
                <p:spPr bwMode="auto">
                  <a:xfrm>
                    <a:off x="3456" y="2208"/>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grpSp>
            <p:grpSp>
              <p:nvGrpSpPr>
                <p:cNvPr id="17434" name="Group 27"/>
                <p:cNvGrpSpPr>
                  <a:grpSpLocks noChangeAspect="1"/>
                </p:cNvGrpSpPr>
                <p:nvPr/>
              </p:nvGrpSpPr>
              <p:grpSpPr bwMode="auto">
                <a:xfrm>
                  <a:off x="3360" y="2880"/>
                  <a:ext cx="384" cy="432"/>
                  <a:chOff x="3504" y="2784"/>
                  <a:chExt cx="384" cy="432"/>
                </a:xfrm>
              </p:grpSpPr>
              <p:sp>
                <p:nvSpPr>
                  <p:cNvPr id="17435" name="Oval 28"/>
                  <p:cNvSpPr>
                    <a:spLocks noChangeAspect="1" noChangeArrowheads="1"/>
                  </p:cNvSpPr>
                  <p:nvPr/>
                </p:nvSpPr>
                <p:spPr bwMode="auto">
                  <a:xfrm>
                    <a:off x="3504" y="2928"/>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36" name="Oval 29"/>
                  <p:cNvSpPr>
                    <a:spLocks noChangeAspect="1" noChangeArrowheads="1"/>
                  </p:cNvSpPr>
                  <p:nvPr/>
                </p:nvSpPr>
                <p:spPr bwMode="auto">
                  <a:xfrm>
                    <a:off x="3648" y="2976"/>
                    <a:ext cx="240" cy="240"/>
                  </a:xfrm>
                  <a:prstGeom prst="ellipse">
                    <a:avLst/>
                  </a:prstGeom>
                  <a:solidFill>
                    <a:srgbClr val="B60638"/>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sp>
                <p:nvSpPr>
                  <p:cNvPr id="17437" name="Oval 30"/>
                  <p:cNvSpPr>
                    <a:spLocks noChangeAspect="1" noChangeArrowheads="1"/>
                  </p:cNvSpPr>
                  <p:nvPr/>
                </p:nvSpPr>
                <p:spPr bwMode="auto">
                  <a:xfrm>
                    <a:off x="3600" y="2784"/>
                    <a:ext cx="240" cy="240"/>
                  </a:xfrm>
                  <a:prstGeom prst="ellipse">
                    <a:avLst/>
                  </a:prstGeom>
                  <a:solidFill>
                    <a:srgbClr val="2C07B5"/>
                  </a:solidFill>
                  <a:ln w="9525">
                    <a:solidFill>
                      <a:schemeClr val="tx1"/>
                    </a:solidFill>
                    <a:round/>
                    <a:headEnd/>
                    <a:tailEnd/>
                  </a:ln>
                </p:spPr>
                <p:txBody>
                  <a:bodyPr wrap="none" anchor="ctr">
                    <a:prstTxWarp prst="textNoShape">
                      <a:avLst/>
                    </a:prstTxWarp>
                  </a:bodyPr>
                  <a:lstStyle/>
                  <a:p>
                    <a:pPr algn="ctr" eaLnBrk="0" hangingPunct="0"/>
                    <a:endParaRPr lang="en-US" sz="1800">
                      <a:latin typeface="Tahoma" pitchFamily="-65" charset="0"/>
                    </a:endParaRPr>
                  </a:p>
                </p:txBody>
              </p:sp>
            </p:grpSp>
          </p:grpSp>
          <p:sp>
            <p:nvSpPr>
              <p:cNvPr id="17423" name="AutoShape 31"/>
              <p:cNvSpPr>
                <a:spLocks noChangeAspect="1"/>
              </p:cNvSpPr>
              <p:nvPr/>
            </p:nvSpPr>
            <p:spPr bwMode="auto">
              <a:xfrm>
                <a:off x="1824" y="1728"/>
                <a:ext cx="48" cy="912"/>
              </a:xfrm>
              <a:prstGeom prst="rightBrace">
                <a:avLst>
                  <a:gd name="adj1" fmla="val 158333"/>
                  <a:gd name="adj2" fmla="val 50000"/>
                </a:avLst>
              </a:prstGeom>
              <a:noFill/>
              <a:ln w="28575">
                <a:solidFill>
                  <a:schemeClr val="folHlink"/>
                </a:solidFill>
                <a:round/>
                <a:headEnd/>
                <a:tailEnd/>
              </a:ln>
            </p:spPr>
            <p:txBody>
              <a:bodyPr wrap="none" anchor="ctr">
                <a:prstTxWarp prst="textNoShape">
                  <a:avLst/>
                </a:prstTxWarp>
              </a:bodyPr>
              <a:lstStyle/>
              <a:p>
                <a:endParaRPr lang="en-US"/>
              </a:p>
            </p:txBody>
          </p:sp>
          <p:sp>
            <p:nvSpPr>
              <p:cNvPr id="17424" name="AutoShape 32"/>
              <p:cNvSpPr>
                <a:spLocks noChangeAspect="1"/>
              </p:cNvSpPr>
              <p:nvPr/>
            </p:nvSpPr>
            <p:spPr bwMode="auto">
              <a:xfrm>
                <a:off x="3408" y="1248"/>
                <a:ext cx="48" cy="1872"/>
              </a:xfrm>
              <a:prstGeom prst="leftBrace">
                <a:avLst>
                  <a:gd name="adj1" fmla="val 325000"/>
                  <a:gd name="adj2" fmla="val 50000"/>
                </a:avLst>
              </a:prstGeom>
              <a:noFill/>
              <a:ln w="28575">
                <a:solidFill>
                  <a:schemeClr val="folHlink"/>
                </a:solidFill>
                <a:round/>
                <a:headEnd/>
                <a:tailEnd/>
              </a:ln>
            </p:spPr>
            <p:txBody>
              <a:bodyPr wrap="none" anchor="ctr">
                <a:prstTxWarp prst="textNoShape">
                  <a:avLst/>
                </a:prstTxWarp>
              </a:bodyPr>
              <a:lstStyle/>
              <a:p>
                <a:endParaRPr lang="en-US"/>
              </a:p>
            </p:txBody>
          </p:sp>
          <p:sp>
            <p:nvSpPr>
              <p:cNvPr id="17425" name="Line 33"/>
              <p:cNvSpPr>
                <a:spLocks noChangeAspect="1" noChangeShapeType="1"/>
              </p:cNvSpPr>
              <p:nvPr/>
            </p:nvSpPr>
            <p:spPr bwMode="auto">
              <a:xfrm>
                <a:off x="1920" y="2208"/>
                <a:ext cx="528" cy="0"/>
              </a:xfrm>
              <a:prstGeom prst="line">
                <a:avLst/>
              </a:prstGeom>
              <a:noFill/>
              <a:ln w="38100">
                <a:solidFill>
                  <a:schemeClr val="hlink"/>
                </a:solidFill>
                <a:round/>
                <a:headEnd/>
                <a:tailEnd type="triangle" w="med" len="med"/>
              </a:ln>
            </p:spPr>
            <p:txBody>
              <a:bodyPr wrap="none">
                <a:prstTxWarp prst="textNoShape">
                  <a:avLst/>
                </a:prstTxWarp>
              </a:bodyPr>
              <a:lstStyle/>
              <a:p>
                <a:endParaRPr lang="en-US"/>
              </a:p>
            </p:txBody>
          </p:sp>
          <p:sp>
            <p:nvSpPr>
              <p:cNvPr id="17426" name="Line 34"/>
              <p:cNvSpPr>
                <a:spLocks noChangeAspect="1" noChangeShapeType="1"/>
              </p:cNvSpPr>
              <p:nvPr/>
            </p:nvSpPr>
            <p:spPr bwMode="auto">
              <a:xfrm flipH="1">
                <a:off x="2784" y="2208"/>
                <a:ext cx="528" cy="0"/>
              </a:xfrm>
              <a:prstGeom prst="line">
                <a:avLst/>
              </a:prstGeom>
              <a:noFill/>
              <a:ln w="38100">
                <a:solidFill>
                  <a:schemeClr val="hlink"/>
                </a:solidFill>
                <a:round/>
                <a:headEnd/>
                <a:tailEnd type="triangle" w="med" len="med"/>
              </a:ln>
            </p:spPr>
            <p:txBody>
              <a:bodyPr wrap="none">
                <a:prstTxWarp prst="textNoShape">
                  <a:avLst/>
                </a:prstTxWarp>
              </a:bodyPr>
              <a:lstStyle/>
              <a:p>
                <a:endParaRPr lang="en-US"/>
              </a:p>
            </p:txBody>
          </p:sp>
          <p:sp>
            <p:nvSpPr>
              <p:cNvPr id="17427" name="Line 35"/>
              <p:cNvSpPr>
                <a:spLocks noChangeAspect="1" noChangeShapeType="1"/>
              </p:cNvSpPr>
              <p:nvPr/>
            </p:nvSpPr>
            <p:spPr bwMode="auto">
              <a:xfrm flipV="1">
                <a:off x="1392" y="1824"/>
                <a:ext cx="0" cy="192"/>
              </a:xfrm>
              <a:prstGeom prst="line">
                <a:avLst/>
              </a:prstGeom>
              <a:noFill/>
              <a:ln w="28575">
                <a:solidFill>
                  <a:srgbClr val="F7360F"/>
                </a:solidFill>
                <a:round/>
                <a:headEnd/>
                <a:tailEnd type="triangle" w="med" len="med"/>
              </a:ln>
            </p:spPr>
            <p:txBody>
              <a:bodyPr wrap="none">
                <a:prstTxWarp prst="textNoShape">
                  <a:avLst/>
                </a:prstTxWarp>
              </a:bodyPr>
              <a:lstStyle/>
              <a:p>
                <a:endParaRPr lang="en-US"/>
              </a:p>
            </p:txBody>
          </p:sp>
          <p:sp>
            <p:nvSpPr>
              <p:cNvPr id="17428" name="Line 36"/>
              <p:cNvSpPr>
                <a:spLocks noChangeAspect="1" noChangeShapeType="1"/>
              </p:cNvSpPr>
              <p:nvPr/>
            </p:nvSpPr>
            <p:spPr bwMode="auto">
              <a:xfrm flipV="1">
                <a:off x="1392" y="2304"/>
                <a:ext cx="0" cy="192"/>
              </a:xfrm>
              <a:prstGeom prst="line">
                <a:avLst/>
              </a:prstGeom>
              <a:noFill/>
              <a:ln w="28575">
                <a:solidFill>
                  <a:srgbClr val="F7360F"/>
                </a:solidFill>
                <a:round/>
                <a:headEnd/>
                <a:tailEnd type="triangle" w="med" len="med"/>
              </a:ln>
            </p:spPr>
            <p:txBody>
              <a:bodyPr wrap="none">
                <a:prstTxWarp prst="textNoShape">
                  <a:avLst/>
                </a:prstTxWarp>
              </a:bodyPr>
              <a:lstStyle/>
              <a:p>
                <a:endParaRPr lang="en-US"/>
              </a:p>
            </p:txBody>
          </p:sp>
          <p:sp>
            <p:nvSpPr>
              <p:cNvPr id="17429" name="Line 37"/>
              <p:cNvSpPr>
                <a:spLocks noChangeAspect="1" noChangeShapeType="1"/>
              </p:cNvSpPr>
              <p:nvPr/>
            </p:nvSpPr>
            <p:spPr bwMode="auto">
              <a:xfrm flipV="1">
                <a:off x="3984" y="1392"/>
                <a:ext cx="0" cy="192"/>
              </a:xfrm>
              <a:prstGeom prst="line">
                <a:avLst/>
              </a:prstGeom>
              <a:noFill/>
              <a:ln w="28575">
                <a:solidFill>
                  <a:srgbClr val="F7360F"/>
                </a:solidFill>
                <a:round/>
                <a:headEnd/>
                <a:tailEnd type="triangle" w="med" len="med"/>
              </a:ln>
            </p:spPr>
            <p:txBody>
              <a:bodyPr wrap="none">
                <a:prstTxWarp prst="textNoShape">
                  <a:avLst/>
                </a:prstTxWarp>
              </a:bodyPr>
              <a:lstStyle/>
              <a:p>
                <a:endParaRPr lang="en-US"/>
              </a:p>
            </p:txBody>
          </p:sp>
          <p:sp>
            <p:nvSpPr>
              <p:cNvPr id="17430" name="Line 38"/>
              <p:cNvSpPr>
                <a:spLocks noChangeAspect="1" noChangeShapeType="1"/>
              </p:cNvSpPr>
              <p:nvPr/>
            </p:nvSpPr>
            <p:spPr bwMode="auto">
              <a:xfrm flipV="1">
                <a:off x="4032" y="2832"/>
                <a:ext cx="0" cy="192"/>
              </a:xfrm>
              <a:prstGeom prst="line">
                <a:avLst/>
              </a:prstGeom>
              <a:noFill/>
              <a:ln w="28575">
                <a:solidFill>
                  <a:srgbClr val="F7360F"/>
                </a:solidFill>
                <a:round/>
                <a:headEnd/>
                <a:tailEnd type="triangle" w="med" len="med"/>
              </a:ln>
            </p:spPr>
            <p:txBody>
              <a:bodyPr wrap="none">
                <a:prstTxWarp prst="textNoShape">
                  <a:avLst/>
                </a:prstTxWarp>
              </a:bodyPr>
              <a:lstStyle/>
              <a:p>
                <a:endParaRPr lang="en-US"/>
              </a:p>
            </p:txBody>
          </p:sp>
          <p:sp>
            <p:nvSpPr>
              <p:cNvPr id="17431" name="AutoShape 39"/>
              <p:cNvSpPr>
                <a:spLocks noChangeAspect="1" noChangeArrowheads="1"/>
              </p:cNvSpPr>
              <p:nvPr/>
            </p:nvSpPr>
            <p:spPr bwMode="auto">
              <a:xfrm>
                <a:off x="2448" y="2016"/>
                <a:ext cx="336" cy="384"/>
              </a:xfrm>
              <a:prstGeom prst="irregularSeal1">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grpSp>
        <p:sp>
          <p:nvSpPr>
            <p:cNvPr id="17420" name="Text Box 40"/>
            <p:cNvSpPr txBox="1">
              <a:spLocks noChangeAspect="1" noChangeArrowheads="1"/>
            </p:cNvSpPr>
            <p:nvPr/>
          </p:nvSpPr>
          <p:spPr bwMode="auto">
            <a:xfrm>
              <a:off x="960" y="1344"/>
              <a:ext cx="2304" cy="260"/>
            </a:xfrm>
            <a:prstGeom prst="rect">
              <a:avLst/>
            </a:prstGeom>
            <a:noFill/>
            <a:ln w="9525">
              <a:noFill/>
              <a:miter lim="800000"/>
              <a:headEnd/>
              <a:tailEnd/>
            </a:ln>
          </p:spPr>
          <p:txBody>
            <a:bodyPr>
              <a:prstTxWarp prst="textNoShape">
                <a:avLst/>
              </a:prstTxWarp>
              <a:spAutoFit/>
            </a:bodyPr>
            <a:lstStyle/>
            <a:p>
              <a:pPr eaLnBrk="0" hangingPunct="0">
                <a:spcBef>
                  <a:spcPct val="50000"/>
                </a:spcBef>
              </a:pPr>
              <a:r>
                <a:rPr lang="en-US" sz="1800">
                  <a:latin typeface="Tahoma" pitchFamily="-65" charset="0"/>
                </a:rPr>
                <a:t>70% beam polarization goal</a:t>
              </a:r>
            </a:p>
          </p:txBody>
        </p:sp>
      </p:grpSp>
      <p:sp>
        <p:nvSpPr>
          <p:cNvPr id="17413" name="Rectangle 41"/>
          <p:cNvSpPr>
            <a:spLocks noChangeArrowheads="1"/>
          </p:cNvSpPr>
          <p:nvPr/>
        </p:nvSpPr>
        <p:spPr bwMode="auto">
          <a:xfrm>
            <a:off x="457200" y="4343400"/>
            <a:ext cx="8382000" cy="1692771"/>
          </a:xfrm>
          <a:prstGeom prst="rect">
            <a:avLst/>
          </a:prstGeom>
          <a:solidFill>
            <a:srgbClr val="FFFFFF"/>
          </a:solidFill>
          <a:ln w="9525">
            <a:noFill/>
            <a:miter lim="800000"/>
            <a:headEnd/>
            <a:tailEnd/>
          </a:ln>
        </p:spPr>
        <p:txBody>
          <a:bodyPr>
            <a:prstTxWarp prst="textNoShape">
              <a:avLst/>
            </a:prstTxWarp>
            <a:spAutoFit/>
          </a:bodyPr>
          <a:lstStyle/>
          <a:p>
            <a:r>
              <a:rPr lang="en-US" sz="1800" dirty="0">
                <a:solidFill>
                  <a:srgbClr val="990000"/>
                </a:solidFill>
                <a:latin typeface="Tahoma" pitchFamily="-65" charset="0"/>
              </a:rPr>
              <a:t>Exploration of QCD in great details:</a:t>
            </a:r>
          </a:p>
          <a:p>
            <a:r>
              <a:rPr lang="en-US" sz="1800" dirty="0">
                <a:solidFill>
                  <a:srgbClr val="000090"/>
                </a:solidFill>
                <a:latin typeface="Tahoma" pitchFamily="-65" charset="0"/>
              </a:rPr>
              <a:t>Different Center-of-Mass Energy </a:t>
            </a:r>
            <a:r>
              <a:rPr lang="en-US" sz="1800" dirty="0" smtClean="0">
                <a:solidFill>
                  <a:srgbClr val="000090"/>
                </a:solidFill>
                <a:latin typeface="Tahoma" pitchFamily="-65" charset="0"/>
              </a:rPr>
              <a:t> -</a:t>
            </a:r>
            <a:r>
              <a:rPr lang="en-US" sz="1800" dirty="0">
                <a:solidFill>
                  <a:srgbClr val="000090"/>
                </a:solidFill>
                <a:latin typeface="Tahoma" pitchFamily="-65" charset="0"/>
              </a:rPr>
              <a:t>&gt;  Different kinematic regions</a:t>
            </a:r>
          </a:p>
          <a:p>
            <a:r>
              <a:rPr lang="en-US" sz="1800" dirty="0">
                <a:solidFill>
                  <a:srgbClr val="000090"/>
                </a:solidFill>
                <a:latin typeface="Tahoma" pitchFamily="-65" charset="0"/>
              </a:rPr>
              <a:t>Higher </a:t>
            </a:r>
            <a:r>
              <a:rPr lang="en-US" sz="1800" dirty="0" smtClean="0">
                <a:solidFill>
                  <a:srgbClr val="000090"/>
                </a:solidFill>
                <a:latin typeface="Tahoma" pitchFamily="-65" charset="0"/>
              </a:rPr>
              <a:t>Luminosity</a:t>
            </a:r>
            <a:r>
              <a:rPr lang="en-US" sz="1800" dirty="0" smtClean="0">
                <a:solidFill>
                  <a:srgbClr val="000090"/>
                </a:solidFill>
                <a:latin typeface="Tahoma" pitchFamily="-65" charset="0"/>
                <a:ea typeface="Wingdings" pitchFamily="-65" charset="2"/>
                <a:cs typeface="Wingdings" pitchFamily="-65" charset="2"/>
              </a:rPr>
              <a:t>-&gt; </a:t>
            </a:r>
            <a:r>
              <a:rPr lang="en-US" sz="1800" dirty="0" smtClean="0">
                <a:solidFill>
                  <a:srgbClr val="000090"/>
                </a:solidFill>
                <a:latin typeface="Tahoma" pitchFamily="-65" charset="0"/>
              </a:rPr>
              <a:t>Precision </a:t>
            </a:r>
            <a:r>
              <a:rPr lang="en-US" sz="1800" dirty="0">
                <a:solidFill>
                  <a:srgbClr val="000090"/>
                </a:solidFill>
                <a:latin typeface="Tahoma" pitchFamily="-65" charset="0"/>
              </a:rPr>
              <a:t>data</a:t>
            </a:r>
          </a:p>
          <a:p>
            <a:r>
              <a:rPr lang="en-US" sz="1800" dirty="0">
                <a:solidFill>
                  <a:srgbClr val="000090"/>
                </a:solidFill>
                <a:latin typeface="Tahoma" pitchFamily="-65" charset="0"/>
              </a:rPr>
              <a:t>Polarized beams </a:t>
            </a:r>
            <a:r>
              <a:rPr lang="en-US" sz="1800" dirty="0" smtClean="0">
                <a:solidFill>
                  <a:srgbClr val="000090"/>
                </a:solidFill>
                <a:latin typeface="Tahoma" pitchFamily="-65" charset="0"/>
              </a:rPr>
              <a:t> 	 -</a:t>
            </a:r>
            <a:r>
              <a:rPr lang="en-US" sz="1800" dirty="0">
                <a:solidFill>
                  <a:srgbClr val="000090"/>
                </a:solidFill>
                <a:latin typeface="Tahoma" pitchFamily="-65" charset="0"/>
              </a:rPr>
              <a:t>&gt;</a:t>
            </a:r>
            <a:r>
              <a:rPr lang="en-US" sz="1800" dirty="0" smtClean="0">
                <a:solidFill>
                  <a:srgbClr val="000090"/>
                </a:solidFill>
                <a:latin typeface="Tahoma" pitchFamily="-65" charset="0"/>
              </a:rPr>
              <a:t>  Spin </a:t>
            </a:r>
            <a:r>
              <a:rPr lang="en-US" sz="1800" dirty="0">
                <a:solidFill>
                  <a:srgbClr val="000090"/>
                </a:solidFill>
                <a:latin typeface="Tahoma" pitchFamily="-65" charset="0"/>
              </a:rPr>
              <a:t>structure of nucleons (still a puzzle!)</a:t>
            </a:r>
          </a:p>
          <a:p>
            <a:r>
              <a:rPr lang="en-US" sz="1800" dirty="0">
                <a:solidFill>
                  <a:srgbClr val="000090"/>
                </a:solidFill>
                <a:latin typeface="Tahoma" pitchFamily="-65" charset="0"/>
              </a:rPr>
              <a:t>Ions up to large </a:t>
            </a:r>
            <a:r>
              <a:rPr lang="en-US" sz="1800" dirty="0" smtClean="0">
                <a:solidFill>
                  <a:srgbClr val="000090"/>
                </a:solidFill>
                <a:latin typeface="Tahoma" pitchFamily="-65" charset="0"/>
              </a:rPr>
              <a:t>A	 -</a:t>
            </a:r>
            <a:r>
              <a:rPr lang="en-US" sz="1800" dirty="0">
                <a:solidFill>
                  <a:srgbClr val="000090"/>
                </a:solidFill>
                <a:latin typeface="Tahoma" pitchFamily="-65" charset="0"/>
              </a:rPr>
              <a:t>&gt; Color Glass Condensate (state of extreme gluon densities)</a:t>
            </a:r>
          </a:p>
          <a:p>
            <a:r>
              <a:rPr lang="en-US" sz="1400" dirty="0">
                <a:solidFill>
                  <a:srgbClr val="B60638"/>
                </a:solidFill>
              </a:rPr>
              <a:t>            </a:t>
            </a:r>
            <a:endParaRPr lang="en-US" sz="1400" dirty="0">
              <a:solidFill>
                <a:schemeClr val="hlink"/>
              </a:solidFill>
            </a:endParaRPr>
          </a:p>
        </p:txBody>
      </p:sp>
      <p:sp>
        <p:nvSpPr>
          <p:cNvPr id="42" name="Footer Placeholder 41"/>
          <p:cNvSpPr>
            <a:spLocks noGrp="1"/>
          </p:cNvSpPr>
          <p:nvPr>
            <p:ph type="ftr" sz="quarter" idx="10"/>
          </p:nvPr>
        </p:nvSpPr>
        <p:spPr/>
        <p:txBody>
          <a:bodyPr/>
          <a:lstStyle/>
          <a:p>
            <a:pPr>
              <a:defRPr/>
            </a:pPr>
            <a:r>
              <a:rPr lang="en-US" smtClean="0"/>
              <a:t>2009 RHIC &amp; AGS Annual Users' Meeting June 1-5 2009</a:t>
            </a:r>
            <a:endParaRPr lang="en-US"/>
          </a:p>
        </p:txBody>
      </p:sp>
      <p:sp>
        <p:nvSpPr>
          <p:cNvPr id="43" name="Slide Number Placeholder 8"/>
          <p:cNvSpPr txBox="1">
            <a:spLocks/>
          </p:cNvSpPr>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E2727AA-59AD-0649-BE7C-065A8688C611}" type="slidenum">
              <a:rPr kumimoji="0" lang="en-US" sz="1200" b="0" i="0" u="none" strike="noStrike" kern="1200" cap="none" spc="0" normalizeH="0" baseline="0" noProof="0" smtClean="0">
                <a:ln>
                  <a:noFill/>
                </a:ln>
                <a:solidFill>
                  <a:srgbClr val="000090"/>
                </a:solidFill>
                <a:effectLst/>
                <a:uLnTx/>
                <a:uFillTx/>
                <a:latin typeface="Tahom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762000"/>
          </a:xfrm>
        </p:spPr>
        <p:txBody>
          <a:bodyPr/>
          <a:lstStyle/>
          <a:p>
            <a:r>
              <a:rPr lang="en-US" sz="2800" dirty="0" smtClean="0"/>
              <a:t>Proof of Principle of for coherent electron cooling</a:t>
            </a:r>
            <a:endParaRPr lang="en-US" sz="2800" dirty="0"/>
          </a:p>
        </p:txBody>
      </p:sp>
      <p:sp>
        <p:nvSpPr>
          <p:cNvPr id="4" name="Slide Number Placeholder 3"/>
          <p:cNvSpPr>
            <a:spLocks noGrp="1"/>
          </p:cNvSpPr>
          <p:nvPr>
            <p:ph type="sldNum" sz="quarter" idx="4"/>
          </p:nvPr>
        </p:nvSpPr>
        <p:spPr/>
        <p:txBody>
          <a:bodyPr/>
          <a:lstStyle/>
          <a:p>
            <a:fld id="{3E2727AA-59AD-0649-BE7C-065A8688C611}" type="slidenum">
              <a:rPr lang="en-US" smtClean="0"/>
              <a:pPr/>
              <a:t>20</a:t>
            </a:fld>
            <a:endParaRPr lang="en-US" dirty="0"/>
          </a:p>
        </p:txBody>
      </p:sp>
      <p:pic>
        <p:nvPicPr>
          <p:cNvPr id="5" name="Picture 4" descr="ProofOfPrincipleForCoherentElectronCooling.tiff"/>
          <p:cNvPicPr>
            <a:picLocks noChangeAspect="1"/>
          </p:cNvPicPr>
          <p:nvPr/>
        </p:nvPicPr>
        <p:blipFill>
          <a:blip r:embed="rId2"/>
          <a:stretch>
            <a:fillRect/>
          </a:stretch>
        </p:blipFill>
        <p:spPr>
          <a:xfrm>
            <a:off x="0" y="903640"/>
            <a:ext cx="9144000" cy="5050720"/>
          </a:xfrm>
          <a:prstGeom prst="rect">
            <a:avLst/>
          </a:prstGeom>
        </p:spPr>
      </p:pic>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a:t>Increase of number of bunches</a:t>
            </a:r>
          </a:p>
        </p:txBody>
      </p:sp>
      <p:sp>
        <p:nvSpPr>
          <p:cNvPr id="41987" name="Rectangle 3"/>
          <p:cNvSpPr>
            <a:spLocks noGrp="1" noChangeArrowheads="1"/>
          </p:cNvSpPr>
          <p:nvPr>
            <p:ph type="body" idx="1"/>
          </p:nvPr>
        </p:nvSpPr>
        <p:spPr>
          <a:xfrm>
            <a:off x="381000" y="1066800"/>
            <a:ext cx="8305800" cy="1447800"/>
          </a:xfrm>
        </p:spPr>
        <p:txBody>
          <a:bodyPr/>
          <a:lstStyle/>
          <a:p>
            <a:pPr eaLnBrk="1" hangingPunct="1">
              <a:buFontTx/>
              <a:buNone/>
            </a:pPr>
            <a:r>
              <a:rPr lang="en-US" sz="2000"/>
              <a:t>Presently RHIC operates with maximum 111 bunches.</a:t>
            </a:r>
          </a:p>
          <a:p>
            <a:pPr eaLnBrk="1" hangingPunct="1">
              <a:buFontTx/>
              <a:buNone/>
            </a:pPr>
            <a:r>
              <a:rPr lang="en-US" sz="2000"/>
              <a:t>That should be increased to 166 bunches for eRHIC.</a:t>
            </a:r>
          </a:p>
          <a:p>
            <a:pPr eaLnBrk="1" hangingPunct="1">
              <a:buFontTx/>
              <a:buNone/>
            </a:pPr>
            <a:r>
              <a:rPr lang="en-US" sz="2000"/>
              <a:t>Corresponding reduction of the distance between bunches from 106 ns to 71 ns.</a:t>
            </a:r>
          </a:p>
          <a:p>
            <a:pPr eaLnBrk="1" hangingPunct="1">
              <a:buFontTx/>
              <a:buNone/>
            </a:pPr>
            <a:endParaRPr lang="en-US" sz="2000"/>
          </a:p>
          <a:p>
            <a:pPr eaLnBrk="1" hangingPunct="1"/>
            <a:endParaRPr lang="en-US" sz="2000"/>
          </a:p>
        </p:txBody>
      </p:sp>
      <p:pic>
        <p:nvPicPr>
          <p:cNvPr id="41988" name="Picture 4" descr="bbpm_seq15_9628"/>
          <p:cNvPicPr>
            <a:picLocks noChangeAspect="1" noChangeArrowheads="1"/>
          </p:cNvPicPr>
          <p:nvPr/>
        </p:nvPicPr>
        <p:blipFill>
          <a:blip r:embed="rId2"/>
          <a:srcRect/>
          <a:stretch>
            <a:fillRect/>
          </a:stretch>
        </p:blipFill>
        <p:spPr bwMode="auto">
          <a:xfrm>
            <a:off x="4800600" y="2362200"/>
            <a:ext cx="3962400" cy="3854450"/>
          </a:xfrm>
          <a:prstGeom prst="rect">
            <a:avLst/>
          </a:prstGeom>
          <a:noFill/>
          <a:ln w="9525">
            <a:noFill/>
            <a:miter lim="800000"/>
            <a:headEnd/>
            <a:tailEnd/>
          </a:ln>
        </p:spPr>
      </p:pic>
      <p:sp>
        <p:nvSpPr>
          <p:cNvPr id="41989" name="Text Box 5"/>
          <p:cNvSpPr txBox="1">
            <a:spLocks noChangeArrowheads="1"/>
          </p:cNvSpPr>
          <p:nvPr/>
        </p:nvSpPr>
        <p:spPr bwMode="auto">
          <a:xfrm>
            <a:off x="304800" y="2514600"/>
            <a:ext cx="4114800" cy="3785652"/>
          </a:xfrm>
          <a:prstGeom prst="rect">
            <a:avLst/>
          </a:prstGeom>
          <a:noFill/>
          <a:ln w="9525">
            <a:noFill/>
            <a:miter lim="800000"/>
            <a:headEnd/>
            <a:tailEnd/>
          </a:ln>
        </p:spPr>
        <p:txBody>
          <a:bodyPr>
            <a:prstTxWarp prst="textNoShape">
              <a:avLst/>
            </a:prstTxWarp>
            <a:spAutoFit/>
          </a:bodyPr>
          <a:lstStyle/>
          <a:p>
            <a:r>
              <a:rPr lang="en-US" sz="2000" dirty="0">
                <a:solidFill>
                  <a:srgbClr val="000090"/>
                </a:solidFill>
                <a:latin typeface="Tahoma"/>
              </a:rPr>
              <a:t>Issues to be resolved:</a:t>
            </a:r>
            <a:endParaRPr lang="en-US" sz="2000" dirty="0" smtClean="0">
              <a:solidFill>
                <a:srgbClr val="000090"/>
              </a:solidFill>
              <a:latin typeface="Tahoma"/>
            </a:endParaRPr>
          </a:p>
          <a:p>
            <a:pPr>
              <a:buFont typeface="Wingdings" pitchFamily="-65" charset="2"/>
              <a:buChar char="§"/>
            </a:pPr>
            <a:r>
              <a:rPr lang="en-US" sz="2000" dirty="0" smtClean="0">
                <a:solidFill>
                  <a:srgbClr val="000090"/>
                </a:solidFill>
                <a:latin typeface="Tahoma"/>
              </a:rPr>
              <a:t> Injection </a:t>
            </a:r>
            <a:r>
              <a:rPr lang="en-US" sz="2000" dirty="0">
                <a:solidFill>
                  <a:srgbClr val="000090"/>
                </a:solidFill>
                <a:latin typeface="Tahoma"/>
              </a:rPr>
              <a:t>system upgrade for </a:t>
            </a:r>
            <a:r>
              <a:rPr lang="en-US" sz="2000" dirty="0">
                <a:solidFill>
                  <a:srgbClr val="FF0000"/>
                </a:solidFill>
                <a:latin typeface="Tahoma"/>
              </a:rPr>
              <a:t>shorter kicker rise time</a:t>
            </a:r>
            <a:r>
              <a:rPr lang="en-US" sz="2000" dirty="0">
                <a:solidFill>
                  <a:srgbClr val="000090"/>
                </a:solidFill>
                <a:latin typeface="Tahoma"/>
              </a:rPr>
              <a:t>.</a:t>
            </a:r>
            <a:endParaRPr lang="en-US" sz="2000" dirty="0" smtClean="0">
              <a:solidFill>
                <a:srgbClr val="000090"/>
              </a:solidFill>
              <a:latin typeface="Tahoma"/>
            </a:endParaRPr>
          </a:p>
          <a:p>
            <a:pPr>
              <a:buFont typeface="Wingdings" pitchFamily="-65" charset="2"/>
              <a:buChar char="§"/>
            </a:pPr>
            <a:r>
              <a:rPr lang="en-US" sz="2000" dirty="0" smtClean="0">
                <a:solidFill>
                  <a:srgbClr val="000090"/>
                </a:solidFill>
                <a:latin typeface="Tahoma"/>
              </a:rPr>
              <a:t> High </a:t>
            </a:r>
            <a:r>
              <a:rPr lang="en-US" sz="2000" dirty="0">
                <a:solidFill>
                  <a:srgbClr val="000090"/>
                </a:solidFill>
                <a:latin typeface="Tahoma"/>
              </a:rPr>
              <a:t>intensity </a:t>
            </a:r>
            <a:r>
              <a:rPr lang="en-US" sz="2000" dirty="0">
                <a:solidFill>
                  <a:srgbClr val="FF0000"/>
                </a:solidFill>
                <a:latin typeface="Tahoma"/>
              </a:rPr>
              <a:t>problems</a:t>
            </a:r>
            <a:r>
              <a:rPr lang="en-US" sz="2000" dirty="0">
                <a:solidFill>
                  <a:srgbClr val="000090"/>
                </a:solidFill>
                <a:latin typeface="Tahoma"/>
              </a:rPr>
              <a:t> with larger number of bunches: instabilities, electron cloud, vacuum pressure rise.</a:t>
            </a:r>
          </a:p>
          <a:p>
            <a:pPr>
              <a:buFont typeface="Wingdings" pitchFamily="-65" charset="2"/>
              <a:buNone/>
            </a:pPr>
            <a:endParaRPr lang="en-US" sz="2000" dirty="0">
              <a:solidFill>
                <a:srgbClr val="000090"/>
              </a:solidFill>
              <a:latin typeface="Tahoma"/>
            </a:endParaRPr>
          </a:p>
          <a:p>
            <a:pPr>
              <a:buFont typeface="Wingdings" pitchFamily="-65" charset="2"/>
              <a:buNone/>
            </a:pPr>
            <a:r>
              <a:rPr lang="en-US" sz="2000" dirty="0">
                <a:solidFill>
                  <a:srgbClr val="000090"/>
                </a:solidFill>
                <a:latin typeface="Tahoma"/>
              </a:rPr>
              <a:t>For instance, the transverse instability at the transition presently limits the beam intensity of ion beams.</a:t>
            </a:r>
          </a:p>
        </p:txBody>
      </p:sp>
      <p:sp>
        <p:nvSpPr>
          <p:cNvPr id="41990" name="Line 6"/>
          <p:cNvSpPr>
            <a:spLocks noChangeShapeType="1"/>
          </p:cNvSpPr>
          <p:nvPr/>
        </p:nvSpPr>
        <p:spPr bwMode="auto">
          <a:xfrm flipV="1">
            <a:off x="4343400" y="4800600"/>
            <a:ext cx="457200" cy="76200"/>
          </a:xfrm>
          <a:prstGeom prst="line">
            <a:avLst/>
          </a:prstGeom>
          <a:noFill/>
          <a:ln w="76200" cmpd="tri">
            <a:solidFill>
              <a:schemeClr val="tx1"/>
            </a:solidFill>
            <a:round/>
            <a:headEnd/>
            <a:tailEnd type="triangle" w="med" len="med"/>
          </a:ln>
        </p:spPr>
        <p:txBody>
          <a:bodyPr>
            <a:prstTxWarp prst="textNoShape">
              <a:avLst/>
            </a:prstTxWarp>
          </a:bodyPr>
          <a:lstStyle/>
          <a:p>
            <a:endParaRPr lang="en-US"/>
          </a:p>
        </p:txBody>
      </p:sp>
      <p:sp>
        <p:nvSpPr>
          <p:cNvPr id="7"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21</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a:t>Polarized</a:t>
            </a:r>
            <a:r>
              <a:rPr lang="en-US" baseline="30000"/>
              <a:t> 3</a:t>
            </a:r>
            <a:r>
              <a:rPr lang="en-US"/>
              <a:t>He</a:t>
            </a:r>
            <a:r>
              <a:rPr lang="en-US" baseline="30000"/>
              <a:t>+2</a:t>
            </a:r>
            <a:r>
              <a:rPr lang="en-US"/>
              <a:t> for eRHIC</a:t>
            </a:r>
          </a:p>
        </p:txBody>
      </p:sp>
      <p:sp>
        <p:nvSpPr>
          <p:cNvPr id="43011" name="Rectangle 3"/>
          <p:cNvSpPr>
            <a:spLocks noGrp="1" noChangeArrowheads="1"/>
          </p:cNvSpPr>
          <p:nvPr>
            <p:ph type="body" idx="1"/>
          </p:nvPr>
        </p:nvSpPr>
        <p:spPr>
          <a:xfrm>
            <a:off x="381000" y="1219200"/>
            <a:ext cx="8229600" cy="1676400"/>
          </a:xfrm>
        </p:spPr>
        <p:txBody>
          <a:bodyPr/>
          <a:lstStyle/>
          <a:p>
            <a:pPr eaLnBrk="1" hangingPunct="1">
              <a:lnSpc>
                <a:spcPct val="80000"/>
              </a:lnSpc>
            </a:pPr>
            <a:r>
              <a:rPr lang="en-US" sz="1400"/>
              <a:t>Larger G factor than for protons</a:t>
            </a:r>
          </a:p>
          <a:p>
            <a:pPr eaLnBrk="1" hangingPunct="1">
              <a:lnSpc>
                <a:spcPct val="80000"/>
              </a:lnSpc>
            </a:pPr>
            <a:r>
              <a:rPr lang="en-US" sz="1400"/>
              <a:t>RHIC Siberian snakes and spin rotators can be used for the spin control, with less orbit excursions than with protons.</a:t>
            </a:r>
          </a:p>
          <a:p>
            <a:pPr eaLnBrk="1" hangingPunct="1">
              <a:lnSpc>
                <a:spcPct val="80000"/>
              </a:lnSpc>
            </a:pPr>
            <a:r>
              <a:rPr lang="en-US" sz="1400"/>
              <a:t>More spin resonances. Larger resonance strength.</a:t>
            </a:r>
          </a:p>
          <a:p>
            <a:pPr eaLnBrk="1" hangingPunct="1">
              <a:lnSpc>
                <a:spcPct val="80000"/>
              </a:lnSpc>
            </a:pPr>
            <a:r>
              <a:rPr lang="en-US" sz="1400"/>
              <a:t>Spin dynamics at the acceleration in the injector chain and in RHIC has to be studied.</a:t>
            </a:r>
          </a:p>
        </p:txBody>
      </p:sp>
      <p:pic>
        <p:nvPicPr>
          <p:cNvPr id="43012" name="Picture 4"/>
          <p:cNvPicPr>
            <a:picLocks noChangeAspect="1" noChangeArrowheads="1"/>
          </p:cNvPicPr>
          <p:nvPr/>
        </p:nvPicPr>
        <p:blipFill>
          <a:blip r:embed="rId2"/>
          <a:srcRect/>
          <a:stretch>
            <a:fillRect/>
          </a:stretch>
        </p:blipFill>
        <p:spPr bwMode="auto">
          <a:xfrm>
            <a:off x="152400" y="3081338"/>
            <a:ext cx="4114800" cy="2940050"/>
          </a:xfrm>
          <a:prstGeom prst="rect">
            <a:avLst/>
          </a:prstGeom>
          <a:noFill/>
          <a:ln w="9525">
            <a:noFill/>
            <a:miter lim="800000"/>
            <a:headEnd/>
            <a:tailEnd/>
          </a:ln>
        </p:spPr>
      </p:pic>
      <p:graphicFrame>
        <p:nvGraphicFramePr>
          <p:cNvPr id="84997" name="Group 5"/>
          <p:cNvGraphicFramePr>
            <a:graphicFrameLocks noGrp="1"/>
          </p:cNvGraphicFramePr>
          <p:nvPr/>
        </p:nvGraphicFramePr>
        <p:xfrm>
          <a:off x="4572000" y="3048000"/>
          <a:ext cx="4343400" cy="2895600"/>
        </p:xfrm>
        <a:graphic>
          <a:graphicData uri="http://schemas.openxmlformats.org/drawingml/2006/table">
            <a:tbl>
              <a:tblPr/>
              <a:tblGrid>
                <a:gridCol w="1447800"/>
                <a:gridCol w="1447800"/>
                <a:gridCol w="1447800"/>
              </a:tblGrid>
              <a:tr h="482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400" b="0" i="1" u="none" strike="noStrike" cap="none" normalizeH="0" baseline="0">
                        <a:ln>
                          <a:noFill/>
                        </a:ln>
                        <a:solidFill>
                          <a:srgbClr val="000090"/>
                        </a:solidFill>
                        <a:effectLst/>
                        <a:latin typeface="Tahoma"/>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30000">
                          <a:ln>
                            <a:noFill/>
                          </a:ln>
                          <a:solidFill>
                            <a:srgbClr val="000090"/>
                          </a:solidFill>
                          <a:effectLst/>
                          <a:latin typeface="Tahoma"/>
                        </a:rPr>
                        <a:t>3</a:t>
                      </a:r>
                      <a:r>
                        <a:rPr kumimoji="0" lang="en-US" sz="1400" b="0" i="1" u="none" strike="noStrike" cap="none" normalizeH="0" baseline="0">
                          <a:ln>
                            <a:noFill/>
                          </a:ln>
                          <a:solidFill>
                            <a:srgbClr val="000090"/>
                          </a:solidFill>
                          <a:effectLst/>
                          <a:latin typeface="Tahoma"/>
                        </a:rPr>
                        <a:t>He</a:t>
                      </a:r>
                      <a:r>
                        <a:rPr kumimoji="0" lang="en-US" sz="1400" b="0" i="1" u="none" strike="noStrike" cap="none" normalizeH="0" baseline="30000">
                          <a:ln>
                            <a:noFill/>
                          </a:ln>
                          <a:solidFill>
                            <a:srgbClr val="000090"/>
                          </a:solidFill>
                          <a:effectLst/>
                          <a:latin typeface="Tahoma"/>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a:ln>
                            <a:noFill/>
                          </a:ln>
                          <a:solidFill>
                            <a:srgbClr val="000090"/>
                          </a:solidFill>
                          <a:effectLst/>
                          <a:latin typeface="Tahoma"/>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r>
              <a:tr h="482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err="1">
                          <a:ln>
                            <a:noFill/>
                          </a:ln>
                          <a:solidFill>
                            <a:srgbClr val="000090"/>
                          </a:solidFill>
                          <a:effectLst/>
                          <a:latin typeface="Tahoma"/>
                        </a:rPr>
                        <a:t>m</a:t>
                      </a:r>
                      <a:r>
                        <a:rPr kumimoji="0" lang="en-US" sz="1400" b="0" i="1" u="none" strike="noStrike" cap="none" normalizeH="0" baseline="0" dirty="0">
                          <a:ln>
                            <a:noFill/>
                          </a:ln>
                          <a:solidFill>
                            <a:srgbClr val="000090"/>
                          </a:solidFill>
                          <a:effectLst/>
                          <a:latin typeface="Tahoma"/>
                        </a:rPr>
                        <a:t>, </a:t>
                      </a:r>
                      <a:r>
                        <a:rPr kumimoji="0" lang="en-US" sz="1400" b="0" i="1" u="none" strike="noStrike" cap="none" normalizeH="0" baseline="0" dirty="0" err="1">
                          <a:ln>
                            <a:noFill/>
                          </a:ln>
                          <a:solidFill>
                            <a:srgbClr val="000090"/>
                          </a:solidFill>
                          <a:effectLst/>
                          <a:latin typeface="Tahoma"/>
                        </a:rPr>
                        <a:t>GeV</a:t>
                      </a:r>
                      <a:endParaRPr kumimoji="0" lang="en-US" sz="1400" b="0" i="1" u="none" strike="noStrike" cap="none" normalizeH="0" baseline="0" dirty="0">
                        <a:ln>
                          <a:noFill/>
                        </a:ln>
                        <a:solidFill>
                          <a:srgbClr val="000090"/>
                        </a:solidFill>
                        <a:effectLst/>
                        <a:latin typeface="Tahoma"/>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a:ln>
                            <a:noFill/>
                          </a:ln>
                          <a:solidFill>
                            <a:srgbClr val="000090"/>
                          </a:solidFill>
                          <a:effectLst/>
                          <a:latin typeface="Tahoma"/>
                        </a:rPr>
                        <a:t>2.808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a:ln>
                            <a:noFill/>
                          </a:ln>
                          <a:solidFill>
                            <a:srgbClr val="000090"/>
                          </a:solidFill>
                          <a:effectLst/>
                          <a:latin typeface="Tahoma"/>
                        </a:rPr>
                        <a:t>0.938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r>
              <a:tr h="482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-4.18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a:ln>
                            <a:noFill/>
                          </a:ln>
                          <a:solidFill>
                            <a:srgbClr val="000090"/>
                          </a:solidFill>
                          <a:effectLst/>
                          <a:latin typeface="Tahoma"/>
                        </a:rPr>
                        <a:t>1.79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r>
              <a:tr h="482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E/</a:t>
                      </a:r>
                      <a:r>
                        <a:rPr kumimoji="0" lang="en-US" sz="1400" b="0" i="1" u="none" strike="noStrike" cap="none" normalizeH="0" baseline="0" dirty="0" err="1">
                          <a:ln>
                            <a:noFill/>
                          </a:ln>
                          <a:solidFill>
                            <a:srgbClr val="000090"/>
                          </a:solidFill>
                          <a:effectLst/>
                          <a:latin typeface="Tahoma"/>
                        </a:rPr>
                        <a:t>n</a:t>
                      </a:r>
                      <a:r>
                        <a:rPr kumimoji="0" lang="en-US" sz="1400" b="0" i="1" u="none" strike="noStrike" cap="none" normalizeH="0" baseline="0" dirty="0">
                          <a:ln>
                            <a:noFill/>
                          </a:ln>
                          <a:solidFill>
                            <a:srgbClr val="000090"/>
                          </a:solidFill>
                          <a:effectLst/>
                          <a:latin typeface="Tahoma"/>
                        </a:rPr>
                        <a:t>, </a:t>
                      </a:r>
                      <a:r>
                        <a:rPr kumimoji="0" lang="en-US" sz="1400" b="0" i="1" u="none" strike="noStrike" cap="none" normalizeH="0" baseline="0" dirty="0" err="1">
                          <a:ln>
                            <a:noFill/>
                          </a:ln>
                          <a:solidFill>
                            <a:srgbClr val="000090"/>
                          </a:solidFill>
                          <a:effectLst/>
                          <a:latin typeface="Tahoma"/>
                        </a:rPr>
                        <a:t>GeV</a:t>
                      </a:r>
                      <a:endParaRPr kumimoji="0" lang="en-US" sz="1400" b="0" i="1" u="none" strike="noStrike" cap="none" normalizeH="0" baseline="0" dirty="0">
                        <a:ln>
                          <a:noFill/>
                        </a:ln>
                        <a:solidFill>
                          <a:srgbClr val="000090"/>
                        </a:solidFill>
                        <a:effectLst/>
                        <a:latin typeface="Tahoma"/>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16.2-166.7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a:ln>
                            <a:noFill/>
                          </a:ln>
                          <a:solidFill>
                            <a:srgbClr val="000090"/>
                          </a:solidFill>
                          <a:effectLst/>
                          <a:latin typeface="Tahoma"/>
                        </a:rPr>
                        <a:t>24.3-250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r>
              <a:tr h="482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err="1">
                          <a:ln>
                            <a:noFill/>
                          </a:ln>
                          <a:solidFill>
                            <a:srgbClr val="000090"/>
                          </a:solidFill>
                          <a:effectLst/>
                          <a:latin typeface="Symbol"/>
                        </a:rPr>
                        <a:t>g</a:t>
                      </a:r>
                      <a:endParaRPr kumimoji="0" lang="en-US" sz="1400" b="0" i="1" u="none" strike="noStrike" cap="none" normalizeH="0" baseline="0" dirty="0">
                        <a:ln>
                          <a:noFill/>
                        </a:ln>
                        <a:solidFill>
                          <a:srgbClr val="000090"/>
                        </a:solidFill>
                        <a:effectLst/>
                        <a:latin typeface="Symbol"/>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17.3-177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25.9-266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r>
              <a:tr h="482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a:t>
                      </a:r>
                      <a:r>
                        <a:rPr kumimoji="0" lang="en-US" sz="1400" b="0" i="1" u="none" strike="noStrike" cap="none" normalizeH="0" baseline="0" dirty="0" err="1">
                          <a:ln>
                            <a:noFill/>
                          </a:ln>
                          <a:solidFill>
                            <a:srgbClr val="000090"/>
                          </a:solidFill>
                          <a:effectLst/>
                          <a:latin typeface="Tahoma"/>
                        </a:rPr>
                        <a:t>G</a:t>
                      </a:r>
                      <a:r>
                        <a:rPr kumimoji="0" lang="en-US" sz="1400" b="0" i="1" u="none" strike="noStrike" cap="none" normalizeH="0" baseline="0" dirty="0" err="1">
                          <a:ln>
                            <a:noFill/>
                          </a:ln>
                          <a:solidFill>
                            <a:srgbClr val="000090"/>
                          </a:solidFill>
                          <a:effectLst/>
                          <a:latin typeface="Symbol"/>
                        </a:rPr>
                        <a:t>g</a:t>
                      </a:r>
                      <a:r>
                        <a:rPr kumimoji="0" lang="en-US" sz="1400" b="0" i="1" u="none" strike="noStrike" cap="none" normalizeH="0" baseline="0" dirty="0">
                          <a:ln>
                            <a:noFill/>
                          </a:ln>
                          <a:solidFill>
                            <a:srgbClr val="000090"/>
                          </a:solidFill>
                          <a:effectLst/>
                          <a:latin typeface="Tahoma"/>
                        </a:rPr>
                        <a:t> </a:t>
                      </a:r>
                      <a:r>
                        <a:rPr kumimoji="0" lang="en-US" sz="1400" b="0" i="0" u="none" strike="noStrike" cap="none" normalizeH="0" baseline="0" dirty="0">
                          <a:ln>
                            <a:noFill/>
                          </a:ln>
                          <a:solidFill>
                            <a:srgbClr val="000090"/>
                          </a:solidFill>
                          <a:effectLst/>
                          <a:latin typeface="Tahoma"/>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72.5-744.9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b="0" i="1" u="none" strike="noStrike" cap="none" normalizeH="0" baseline="0" dirty="0">
                          <a:ln>
                            <a:noFill/>
                          </a:ln>
                          <a:solidFill>
                            <a:srgbClr val="000090"/>
                          </a:solidFill>
                          <a:effectLst/>
                          <a:latin typeface="Tahoma"/>
                        </a:rPr>
                        <a:t>46.5-477.7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11000"/>
                      </a:schemeClr>
                    </a:solidFill>
                  </a:tcPr>
                </a:tc>
              </a:tr>
            </a:tbl>
          </a:graphicData>
        </a:graphic>
      </p:graphicFrame>
      <p:sp>
        <p:nvSpPr>
          <p:cNvPr id="43043" name="Line 35"/>
          <p:cNvSpPr>
            <a:spLocks noChangeShapeType="1"/>
          </p:cNvSpPr>
          <p:nvPr/>
        </p:nvSpPr>
        <p:spPr bwMode="auto">
          <a:xfrm>
            <a:off x="762000" y="4876800"/>
            <a:ext cx="3276600" cy="0"/>
          </a:xfrm>
          <a:prstGeom prst="line">
            <a:avLst/>
          </a:prstGeom>
          <a:noFill/>
          <a:ln w="9525">
            <a:solidFill>
              <a:schemeClr val="bg2"/>
            </a:solidFill>
            <a:prstDash val="dash"/>
            <a:round/>
            <a:headEnd/>
            <a:tailEnd/>
          </a:ln>
        </p:spPr>
        <p:txBody>
          <a:bodyPr>
            <a:prstTxWarp prst="textNoShape">
              <a:avLst/>
            </a:prstTxWarp>
          </a:bodyPr>
          <a:lstStyle/>
          <a:p>
            <a:endParaRPr lang="en-US"/>
          </a:p>
        </p:txBody>
      </p:sp>
      <p:sp>
        <p:nvSpPr>
          <p:cNvPr id="43044" name="Line 36"/>
          <p:cNvSpPr>
            <a:spLocks noChangeShapeType="1"/>
          </p:cNvSpPr>
          <p:nvPr/>
        </p:nvSpPr>
        <p:spPr bwMode="auto">
          <a:xfrm>
            <a:off x="1066800" y="4495800"/>
            <a:ext cx="76200" cy="381000"/>
          </a:xfrm>
          <a:prstGeom prst="line">
            <a:avLst/>
          </a:prstGeom>
          <a:noFill/>
          <a:ln w="9525">
            <a:solidFill>
              <a:schemeClr val="bg2"/>
            </a:solidFill>
            <a:round/>
            <a:headEnd/>
            <a:tailEnd type="triangle" w="med" len="med"/>
          </a:ln>
        </p:spPr>
        <p:txBody>
          <a:bodyPr>
            <a:prstTxWarp prst="textNoShape">
              <a:avLst/>
            </a:prstTxWarp>
          </a:bodyPr>
          <a:lstStyle/>
          <a:p>
            <a:endParaRPr lang="en-US"/>
          </a:p>
        </p:txBody>
      </p:sp>
      <p:sp>
        <p:nvSpPr>
          <p:cNvPr id="43045" name="Text Box 37"/>
          <p:cNvSpPr txBox="1">
            <a:spLocks noChangeArrowheads="1"/>
          </p:cNvSpPr>
          <p:nvPr/>
        </p:nvSpPr>
        <p:spPr bwMode="auto">
          <a:xfrm>
            <a:off x="838200" y="4114800"/>
            <a:ext cx="920750" cy="396875"/>
          </a:xfrm>
          <a:prstGeom prst="rect">
            <a:avLst/>
          </a:prstGeom>
          <a:noFill/>
          <a:ln w="9525">
            <a:noFill/>
            <a:miter lim="800000"/>
            <a:headEnd/>
            <a:tailEnd/>
          </a:ln>
        </p:spPr>
        <p:txBody>
          <a:bodyPr wrap="none">
            <a:prstTxWarp prst="textNoShape">
              <a:avLst/>
            </a:prstTxWarp>
            <a:spAutoFit/>
          </a:bodyPr>
          <a:lstStyle/>
          <a:p>
            <a:pPr eaLnBrk="0" hangingPunct="0"/>
            <a:r>
              <a:rPr lang="en-US" sz="1000">
                <a:solidFill>
                  <a:schemeClr val="bg2"/>
                </a:solidFill>
                <a:latin typeface="Tahoma" pitchFamily="-65" charset="0"/>
              </a:rPr>
              <a:t>Max strength</a:t>
            </a:r>
          </a:p>
          <a:p>
            <a:pPr eaLnBrk="0" hangingPunct="0"/>
            <a:r>
              <a:rPr lang="en-US" sz="1000">
                <a:solidFill>
                  <a:schemeClr val="bg2"/>
                </a:solidFill>
                <a:latin typeface="Tahoma" pitchFamily="-65" charset="0"/>
              </a:rPr>
              <a:t> for protons</a:t>
            </a:r>
          </a:p>
        </p:txBody>
      </p:sp>
      <p:sp>
        <p:nvSpPr>
          <p:cNvPr id="43046" name="Text Box 38"/>
          <p:cNvSpPr txBox="1">
            <a:spLocks noChangeArrowheads="1"/>
          </p:cNvSpPr>
          <p:nvPr/>
        </p:nvSpPr>
        <p:spPr bwMode="auto">
          <a:xfrm>
            <a:off x="2286000" y="2819400"/>
            <a:ext cx="2138363" cy="336550"/>
          </a:xfrm>
          <a:prstGeom prst="rect">
            <a:avLst/>
          </a:prstGeom>
          <a:noFill/>
          <a:ln w="9525">
            <a:noFill/>
            <a:miter lim="800000"/>
            <a:headEnd/>
            <a:tailEnd/>
          </a:ln>
        </p:spPr>
        <p:txBody>
          <a:bodyPr wrap="none">
            <a:prstTxWarp prst="textNoShape">
              <a:avLst/>
            </a:prstTxWarp>
            <a:spAutoFit/>
          </a:bodyPr>
          <a:lstStyle/>
          <a:p>
            <a:r>
              <a:rPr lang="en-US" sz="1600" i="1">
                <a:latin typeface="Arial" pitchFamily="-65" charset="0"/>
              </a:rPr>
              <a:t>W.MacKay and M.Bai</a:t>
            </a:r>
          </a:p>
        </p:txBody>
      </p:sp>
      <p:sp>
        <p:nvSpPr>
          <p:cNvPr id="10"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22</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5800" y="0"/>
            <a:ext cx="7696200" cy="762000"/>
          </a:xfrm>
        </p:spPr>
        <p:txBody>
          <a:bodyPr/>
          <a:lstStyle/>
          <a:p>
            <a:pPr eaLnBrk="1" hangingPunct="1"/>
            <a:r>
              <a:rPr lang="en-US" sz="2800" dirty="0" smtClean="0"/>
              <a:t>Design options:</a:t>
            </a:r>
            <a:endParaRPr lang="en-US" sz="2800" dirty="0"/>
          </a:p>
        </p:txBody>
      </p:sp>
      <p:sp>
        <p:nvSpPr>
          <p:cNvPr id="24579" name="Rectangle 3"/>
          <p:cNvSpPr>
            <a:spLocks noChangeArrowheads="1"/>
          </p:cNvSpPr>
          <p:nvPr/>
        </p:nvSpPr>
        <p:spPr bwMode="auto">
          <a:xfrm>
            <a:off x="0" y="2173288"/>
            <a:ext cx="9144000" cy="0"/>
          </a:xfrm>
          <a:prstGeom prst="rect">
            <a:avLst/>
          </a:prstGeom>
          <a:noFill/>
          <a:ln w="9525">
            <a:noFill/>
            <a:miter lim="800000"/>
            <a:headEnd/>
            <a:tailEnd/>
          </a:ln>
        </p:spPr>
        <p:txBody>
          <a:bodyPr wrap="none" anchor="ctr">
            <a:prstTxWarp prst="textNoShape">
              <a:avLst/>
            </a:prstTxWarp>
            <a:spAutoFit/>
          </a:bodyPr>
          <a:lstStyle/>
          <a:p>
            <a:endParaRPr lang="en-US"/>
          </a:p>
        </p:txBody>
      </p:sp>
      <p:sp>
        <p:nvSpPr>
          <p:cNvPr id="24581" name="Text Box 5"/>
          <p:cNvSpPr txBox="1">
            <a:spLocks noChangeArrowheads="1"/>
          </p:cNvSpPr>
          <p:nvPr/>
        </p:nvSpPr>
        <p:spPr bwMode="auto">
          <a:xfrm>
            <a:off x="33338" y="838200"/>
            <a:ext cx="5757862" cy="5078314"/>
          </a:xfrm>
          <a:prstGeom prst="rect">
            <a:avLst/>
          </a:prstGeom>
          <a:noFill/>
          <a:ln w="9525">
            <a:noFill/>
            <a:miter lim="800000"/>
            <a:headEnd/>
            <a:tailEnd/>
          </a:ln>
        </p:spPr>
        <p:txBody>
          <a:bodyPr>
            <a:prstTxWarp prst="textNoShape">
              <a:avLst/>
            </a:prstTxWarp>
            <a:spAutoFit/>
          </a:bodyPr>
          <a:lstStyle/>
          <a:p>
            <a:r>
              <a:rPr lang="en-US" sz="1800" b="1" i="1" dirty="0">
                <a:solidFill>
                  <a:srgbClr val="000090"/>
                </a:solidFill>
                <a:latin typeface="Tahoma"/>
              </a:rPr>
              <a:t>Under</a:t>
            </a:r>
            <a:r>
              <a:rPr lang="en-US" sz="1800" b="1" i="1" dirty="0" smtClean="0">
                <a:solidFill>
                  <a:srgbClr val="000090"/>
                </a:solidFill>
                <a:latin typeface="Tahoma"/>
              </a:rPr>
              <a:t> serious consideration : STAGING </a:t>
            </a:r>
            <a:r>
              <a:rPr lang="en-US" sz="1800" b="1" i="1" dirty="0" err="1" smtClean="0">
                <a:solidFill>
                  <a:srgbClr val="000090"/>
                </a:solidFill>
                <a:latin typeface="Tahoma"/>
              </a:rPr>
              <a:t>eRHIC</a:t>
            </a:r>
            <a:r>
              <a:rPr lang="en-US" sz="1800" b="1" i="1" dirty="0" smtClean="0">
                <a:solidFill>
                  <a:srgbClr val="000090"/>
                </a:solidFill>
                <a:latin typeface="Tahoma"/>
              </a:rPr>
              <a:t> with </a:t>
            </a:r>
            <a:r>
              <a:rPr lang="en-US" sz="1800" b="1" i="1" dirty="0" smtClean="0">
                <a:solidFill>
                  <a:srgbClr val="CC0000"/>
                </a:solidFill>
                <a:latin typeface="Tahoma"/>
              </a:rPr>
              <a:t>Medium </a:t>
            </a:r>
            <a:r>
              <a:rPr lang="en-US" sz="1800" b="1" i="1" dirty="0">
                <a:solidFill>
                  <a:srgbClr val="CC0000"/>
                </a:solidFill>
                <a:latin typeface="Tahoma"/>
              </a:rPr>
              <a:t>Energy EIC at RHIC (</a:t>
            </a:r>
            <a:r>
              <a:rPr lang="en-US" sz="1800" b="1" i="1" dirty="0" smtClean="0">
                <a:solidFill>
                  <a:srgbClr val="CC0000"/>
                </a:solidFill>
                <a:latin typeface="Tahoma"/>
              </a:rPr>
              <a:t>ME-RHIC) </a:t>
            </a:r>
            <a:endParaRPr lang="en-US" sz="1800" b="1" i="1" dirty="0">
              <a:solidFill>
                <a:srgbClr val="CC0000"/>
              </a:solidFill>
              <a:latin typeface="Tahoma"/>
            </a:endParaRPr>
          </a:p>
          <a:p>
            <a:pPr>
              <a:buFont typeface="Wingdings" pitchFamily="-65" charset="2"/>
              <a:buNone/>
            </a:pPr>
            <a:r>
              <a:rPr lang="en-US" sz="1800" dirty="0">
                <a:solidFill>
                  <a:srgbClr val="008000"/>
                </a:solidFill>
                <a:latin typeface="Tahoma"/>
              </a:rPr>
              <a:t>   </a:t>
            </a:r>
            <a:r>
              <a:rPr lang="en-US" sz="1800" dirty="0">
                <a:solidFill>
                  <a:srgbClr val="000090"/>
                </a:solidFill>
                <a:latin typeface="Tahoma"/>
              </a:rPr>
              <a:t>Electron energy up to</a:t>
            </a:r>
            <a:r>
              <a:rPr lang="en-US" sz="1800" dirty="0" smtClean="0">
                <a:solidFill>
                  <a:srgbClr val="000090"/>
                </a:solidFill>
                <a:latin typeface="Tahoma"/>
              </a:rPr>
              <a:t> 4 </a:t>
            </a:r>
            <a:r>
              <a:rPr lang="en-US" sz="1800" dirty="0" err="1">
                <a:solidFill>
                  <a:srgbClr val="000090"/>
                </a:solidFill>
                <a:latin typeface="Tahoma"/>
              </a:rPr>
              <a:t>GeV</a:t>
            </a:r>
            <a:r>
              <a:rPr lang="en-US" sz="1800" dirty="0">
                <a:solidFill>
                  <a:srgbClr val="000090"/>
                </a:solidFill>
                <a:latin typeface="Tahoma"/>
              </a:rPr>
              <a:t>. Acceleration done by an ERL </a:t>
            </a:r>
            <a:r>
              <a:rPr lang="en-US" sz="1800" dirty="0" err="1" smtClean="0">
                <a:solidFill>
                  <a:srgbClr val="000090"/>
                </a:solidFill>
                <a:latin typeface="Tahoma"/>
              </a:rPr>
              <a:t>linac</a:t>
            </a:r>
            <a:r>
              <a:rPr lang="en-US" sz="1800" dirty="0" smtClean="0">
                <a:solidFill>
                  <a:srgbClr val="000090"/>
                </a:solidFill>
                <a:latin typeface="Tahoma"/>
              </a:rPr>
              <a:t> partially placed </a:t>
            </a:r>
            <a:r>
              <a:rPr lang="en-US" sz="1800" dirty="0">
                <a:solidFill>
                  <a:srgbClr val="000090"/>
                </a:solidFill>
                <a:latin typeface="Tahoma"/>
              </a:rPr>
              <a:t>in the RHIC tunnel. </a:t>
            </a:r>
            <a:r>
              <a:rPr lang="en-US" sz="1800" dirty="0" smtClean="0">
                <a:solidFill>
                  <a:srgbClr val="000090"/>
                </a:solidFill>
                <a:latin typeface="Tahoma"/>
              </a:rPr>
              <a:t>Its serves </a:t>
            </a:r>
            <a:r>
              <a:rPr lang="en-US" sz="1800" dirty="0">
                <a:solidFill>
                  <a:srgbClr val="000090"/>
                </a:solidFill>
                <a:latin typeface="Tahoma"/>
              </a:rPr>
              <a:t>as first stage for following higher</a:t>
            </a:r>
            <a:r>
              <a:rPr lang="en-US" sz="1800" dirty="0" smtClean="0">
                <a:solidFill>
                  <a:srgbClr val="000090"/>
                </a:solidFill>
                <a:latin typeface="Tahoma"/>
              </a:rPr>
              <a:t> electron </a:t>
            </a:r>
            <a:r>
              <a:rPr lang="en-US" sz="1800" dirty="0">
                <a:solidFill>
                  <a:srgbClr val="000090"/>
                </a:solidFill>
                <a:latin typeface="Tahoma"/>
              </a:rPr>
              <a:t>energy machine</a:t>
            </a:r>
            <a:r>
              <a:rPr lang="en-US" sz="1800" dirty="0" smtClean="0">
                <a:solidFill>
                  <a:srgbClr val="000090"/>
                </a:solidFill>
                <a:latin typeface="Tahoma"/>
              </a:rPr>
              <a:t>. Luminosity </a:t>
            </a:r>
            <a:r>
              <a:rPr lang="en-US" sz="1800" dirty="0">
                <a:solidFill>
                  <a:srgbClr val="000090"/>
                </a:solidFill>
                <a:latin typeface="Tahoma"/>
              </a:rPr>
              <a:t>~ 10</a:t>
            </a:r>
            <a:r>
              <a:rPr lang="en-US" sz="1800" baseline="30000" dirty="0">
                <a:solidFill>
                  <a:srgbClr val="000090"/>
                </a:solidFill>
                <a:latin typeface="Tahoma"/>
              </a:rPr>
              <a:t>32</a:t>
            </a:r>
            <a:r>
              <a:rPr lang="en-US" sz="1800" dirty="0">
                <a:solidFill>
                  <a:srgbClr val="000090"/>
                </a:solidFill>
                <a:latin typeface="Tahoma"/>
              </a:rPr>
              <a:t> cm</a:t>
            </a:r>
            <a:r>
              <a:rPr lang="en-US" sz="1800" baseline="30000" dirty="0">
                <a:solidFill>
                  <a:srgbClr val="000090"/>
                </a:solidFill>
                <a:latin typeface="Tahoma"/>
              </a:rPr>
              <a:t>-2</a:t>
            </a:r>
            <a:r>
              <a:rPr lang="en-US" sz="1800" dirty="0">
                <a:solidFill>
                  <a:srgbClr val="000090"/>
                </a:solidFill>
                <a:latin typeface="Tahoma"/>
              </a:rPr>
              <a:t>s</a:t>
            </a:r>
            <a:r>
              <a:rPr lang="en-US" sz="1800" baseline="30000" dirty="0">
                <a:solidFill>
                  <a:srgbClr val="000090"/>
                </a:solidFill>
                <a:latin typeface="Tahoma"/>
              </a:rPr>
              <a:t>-1</a:t>
            </a:r>
            <a:r>
              <a:rPr lang="en-US" sz="1800" dirty="0">
                <a:solidFill>
                  <a:srgbClr val="000090"/>
                </a:solidFill>
                <a:latin typeface="Tahoma"/>
              </a:rPr>
              <a:t> </a:t>
            </a:r>
          </a:p>
          <a:p>
            <a:pPr>
              <a:buFont typeface="Wingdings" pitchFamily="-65" charset="2"/>
              <a:buNone/>
            </a:pPr>
            <a:endParaRPr lang="en-US" sz="1800" dirty="0">
              <a:solidFill>
                <a:srgbClr val="008000"/>
              </a:solidFill>
              <a:latin typeface="Tahoma"/>
            </a:endParaRPr>
          </a:p>
          <a:p>
            <a:pPr>
              <a:buFont typeface="Wingdings" pitchFamily="-65" charset="2"/>
              <a:buChar char="Ø"/>
            </a:pPr>
            <a:r>
              <a:rPr lang="en-US" sz="1800" i="1" dirty="0">
                <a:solidFill>
                  <a:srgbClr val="CC0000"/>
                </a:solidFill>
                <a:latin typeface="Tahoma"/>
              </a:rPr>
              <a:t>High energy (up to 20-30 </a:t>
            </a:r>
            <a:r>
              <a:rPr lang="en-US" sz="1800" i="1" dirty="0" err="1">
                <a:solidFill>
                  <a:srgbClr val="CC0000"/>
                </a:solidFill>
                <a:latin typeface="Tahoma"/>
              </a:rPr>
              <a:t>GeV</a:t>
            </a:r>
            <a:r>
              <a:rPr lang="en-US" sz="1800" i="1" dirty="0">
                <a:solidFill>
                  <a:srgbClr val="CC0000"/>
                </a:solidFill>
                <a:latin typeface="Tahoma"/>
              </a:rPr>
              <a:t>) ERL-based design </a:t>
            </a:r>
            <a:r>
              <a:rPr lang="en-US" sz="1800" b="1" i="1" dirty="0">
                <a:solidFill>
                  <a:srgbClr val="CC0000"/>
                </a:solidFill>
                <a:latin typeface="Tahoma"/>
              </a:rPr>
              <a:t>with all </a:t>
            </a:r>
            <a:r>
              <a:rPr lang="en-US" sz="1800" b="1" i="1" dirty="0" smtClean="0">
                <a:solidFill>
                  <a:srgbClr val="CC0000"/>
                </a:solidFill>
                <a:latin typeface="Tahoma"/>
              </a:rPr>
              <a:t>accelerating </a:t>
            </a:r>
            <a:r>
              <a:rPr lang="en-US" sz="1800" b="1" i="1" dirty="0" err="1">
                <a:solidFill>
                  <a:srgbClr val="CC0000"/>
                </a:solidFill>
                <a:latin typeface="Tahoma"/>
              </a:rPr>
              <a:t>linacs</a:t>
            </a:r>
            <a:r>
              <a:rPr lang="en-US" sz="1800" b="1" i="1" dirty="0">
                <a:solidFill>
                  <a:srgbClr val="CC0000"/>
                </a:solidFill>
                <a:latin typeface="Tahoma"/>
              </a:rPr>
              <a:t> and recirculation passes placed in the RHIC tunnel. </a:t>
            </a:r>
          </a:p>
          <a:p>
            <a:pPr>
              <a:buFont typeface="Wingdings" pitchFamily="-65" charset="2"/>
              <a:buNone/>
            </a:pPr>
            <a:r>
              <a:rPr lang="en-US" sz="1800" dirty="0">
                <a:solidFill>
                  <a:srgbClr val="008000"/>
                </a:solidFill>
                <a:latin typeface="Tahoma"/>
              </a:rPr>
              <a:t>Considerable cost saving design solution.</a:t>
            </a:r>
          </a:p>
          <a:p>
            <a:pPr>
              <a:buFont typeface="Wingdings" pitchFamily="-65" charset="2"/>
              <a:buNone/>
            </a:pPr>
            <a:r>
              <a:rPr lang="en-US" sz="1800" dirty="0">
                <a:solidFill>
                  <a:srgbClr val="008000"/>
                </a:solidFill>
                <a:latin typeface="Tahoma"/>
              </a:rPr>
              <a:t>Luminosity exceeds 10</a:t>
            </a:r>
            <a:r>
              <a:rPr lang="en-US" sz="1800" baseline="30000" dirty="0">
                <a:solidFill>
                  <a:srgbClr val="008000"/>
                </a:solidFill>
                <a:latin typeface="Tahoma"/>
              </a:rPr>
              <a:t>33</a:t>
            </a:r>
            <a:r>
              <a:rPr lang="en-US" sz="1800" dirty="0">
                <a:solidFill>
                  <a:srgbClr val="008000"/>
                </a:solidFill>
                <a:latin typeface="Tahoma"/>
              </a:rPr>
              <a:t> cm</a:t>
            </a:r>
            <a:r>
              <a:rPr lang="en-US" sz="1800" baseline="30000" dirty="0">
                <a:solidFill>
                  <a:srgbClr val="008000"/>
                </a:solidFill>
                <a:latin typeface="Tahoma"/>
              </a:rPr>
              <a:t>-2</a:t>
            </a:r>
            <a:r>
              <a:rPr lang="en-US" sz="1800" dirty="0">
                <a:solidFill>
                  <a:srgbClr val="008000"/>
                </a:solidFill>
                <a:latin typeface="Tahoma"/>
              </a:rPr>
              <a:t>s</a:t>
            </a:r>
            <a:r>
              <a:rPr lang="en-US" sz="1800" baseline="30000" dirty="0">
                <a:solidFill>
                  <a:srgbClr val="008000"/>
                </a:solidFill>
                <a:latin typeface="Tahoma"/>
              </a:rPr>
              <a:t>-1</a:t>
            </a:r>
            <a:r>
              <a:rPr lang="en-US" sz="1800" dirty="0">
                <a:solidFill>
                  <a:srgbClr val="008000"/>
                </a:solidFill>
                <a:latin typeface="Tahoma"/>
              </a:rPr>
              <a:t>   </a:t>
            </a:r>
            <a:endParaRPr lang="en-US" sz="1800" dirty="0">
              <a:solidFill>
                <a:schemeClr val="accent2"/>
              </a:solidFill>
              <a:latin typeface="Tahoma"/>
            </a:endParaRPr>
          </a:p>
          <a:p>
            <a:pPr>
              <a:buFont typeface="Wingdings" pitchFamily="-65" charset="2"/>
              <a:buNone/>
            </a:pPr>
            <a:endParaRPr lang="en-US" sz="1800" dirty="0">
              <a:solidFill>
                <a:srgbClr val="008000"/>
              </a:solidFill>
              <a:latin typeface="Tahoma"/>
            </a:endParaRPr>
          </a:p>
          <a:p>
            <a:pPr>
              <a:buFont typeface="Wingdings" pitchFamily="-65" charset="2"/>
              <a:buChar char="Ø"/>
            </a:pPr>
            <a:r>
              <a:rPr lang="en-US" sz="1800" i="1" dirty="0">
                <a:solidFill>
                  <a:srgbClr val="CC0000"/>
                </a:solidFill>
                <a:latin typeface="Tahoma"/>
              </a:rPr>
              <a:t>Ring-ring design option.</a:t>
            </a:r>
          </a:p>
          <a:p>
            <a:pPr>
              <a:buFont typeface="Wingdings" pitchFamily="-65" charset="2"/>
              <a:buNone/>
            </a:pPr>
            <a:r>
              <a:rPr lang="en-US" sz="1800" dirty="0">
                <a:solidFill>
                  <a:srgbClr val="008000"/>
                </a:solidFill>
                <a:latin typeface="Tahoma"/>
              </a:rPr>
              <a:t>    Backup design solution which uses electron storage ring.</a:t>
            </a:r>
            <a:r>
              <a:rPr lang="en-US" sz="1800" dirty="0" smtClean="0">
                <a:solidFill>
                  <a:srgbClr val="008000"/>
                </a:solidFill>
                <a:latin typeface="Tahoma"/>
              </a:rPr>
              <a:t> See </a:t>
            </a:r>
            <a:r>
              <a:rPr lang="en-US" sz="1800" dirty="0" err="1">
                <a:solidFill>
                  <a:srgbClr val="008000"/>
                </a:solidFill>
                <a:latin typeface="Tahoma"/>
              </a:rPr>
              <a:t>eRHIC</a:t>
            </a:r>
            <a:r>
              <a:rPr lang="en-US" sz="1800" dirty="0">
                <a:solidFill>
                  <a:srgbClr val="008000"/>
                </a:solidFill>
                <a:latin typeface="Tahoma"/>
              </a:rPr>
              <a:t> ZDR for more details</a:t>
            </a:r>
            <a:r>
              <a:rPr lang="en-US" sz="1800" dirty="0" smtClean="0">
                <a:solidFill>
                  <a:srgbClr val="008000"/>
                </a:solidFill>
                <a:latin typeface="Tahoma"/>
              </a:rPr>
              <a:t>. The </a:t>
            </a:r>
            <a:r>
              <a:rPr lang="en-US" sz="1800" dirty="0">
                <a:solidFill>
                  <a:srgbClr val="008000"/>
                </a:solidFill>
                <a:latin typeface="Tahoma"/>
              </a:rPr>
              <a:t>average luminosity is at </a:t>
            </a:r>
            <a:r>
              <a:rPr lang="en-US" sz="1800" dirty="0">
                <a:solidFill>
                  <a:srgbClr val="000090"/>
                </a:solidFill>
                <a:latin typeface="Tahoma"/>
              </a:rPr>
              <a:t>10</a:t>
            </a:r>
            <a:r>
              <a:rPr lang="en-US" sz="1800" baseline="30000" dirty="0">
                <a:solidFill>
                  <a:srgbClr val="000090"/>
                </a:solidFill>
                <a:latin typeface="Tahoma"/>
              </a:rPr>
              <a:t>32</a:t>
            </a:r>
            <a:r>
              <a:rPr lang="en-US" sz="1800" dirty="0">
                <a:solidFill>
                  <a:srgbClr val="000090"/>
                </a:solidFill>
                <a:latin typeface="Tahoma"/>
              </a:rPr>
              <a:t> cm</a:t>
            </a:r>
            <a:r>
              <a:rPr lang="en-US" sz="1800" baseline="30000" dirty="0">
                <a:solidFill>
                  <a:srgbClr val="000090"/>
                </a:solidFill>
                <a:latin typeface="Tahoma"/>
              </a:rPr>
              <a:t>-2</a:t>
            </a:r>
            <a:r>
              <a:rPr lang="en-US" sz="1800" dirty="0">
                <a:solidFill>
                  <a:srgbClr val="000090"/>
                </a:solidFill>
                <a:latin typeface="Tahoma"/>
              </a:rPr>
              <a:t>s</a:t>
            </a:r>
            <a:r>
              <a:rPr lang="en-US" sz="1800" baseline="30000" dirty="0">
                <a:solidFill>
                  <a:srgbClr val="000090"/>
                </a:solidFill>
                <a:latin typeface="Tahoma"/>
              </a:rPr>
              <a:t>-1 </a:t>
            </a:r>
            <a:r>
              <a:rPr lang="en-US" sz="1800" dirty="0">
                <a:solidFill>
                  <a:srgbClr val="008000"/>
                </a:solidFill>
                <a:latin typeface="Tahoma"/>
              </a:rPr>
              <a:t>level limited</a:t>
            </a:r>
            <a:r>
              <a:rPr lang="en-US" sz="1800" baseline="30000" dirty="0">
                <a:solidFill>
                  <a:srgbClr val="008000"/>
                </a:solidFill>
                <a:latin typeface="Tahoma"/>
              </a:rPr>
              <a:t> </a:t>
            </a:r>
            <a:r>
              <a:rPr lang="en-US" sz="1800" dirty="0">
                <a:solidFill>
                  <a:srgbClr val="008000"/>
                </a:solidFill>
                <a:latin typeface="Tahoma"/>
              </a:rPr>
              <a:t>by beam-beam effects.</a:t>
            </a:r>
          </a:p>
        </p:txBody>
      </p:sp>
      <p:sp>
        <p:nvSpPr>
          <p:cNvPr id="100" name="Slide Number Placeholder 8"/>
          <p:cNvSpPr txBox="1">
            <a:spLocks/>
          </p:cNvSpPr>
          <p:nvPr/>
        </p:nvSpPr>
        <p:spPr>
          <a:xfrm>
            <a:off x="8686800" y="6553200"/>
            <a:ext cx="457200" cy="304800"/>
          </a:xfrm>
          <a:prstGeom prst="rect">
            <a:avLst/>
          </a:prstGeom>
        </p:spPr>
        <p:txBody>
          <a:bodyPr vert="horz" lIns="91440" tIns="45720" rIns="91440" bIns="45720" rtlCol="0" anchor="ctr"/>
          <a:lstStyle>
            <a:lvl1pPr algn="r">
              <a:defRPr sz="1200">
                <a:solidFill>
                  <a:srgbClr val="000090"/>
                </a:solidFill>
                <a:latin typeface="Tahom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E2727AA-59AD-0649-BE7C-065A8688C611}" type="slidenum">
              <a:rPr kumimoji="0" lang="en-US" sz="1200" b="0" i="0" u="none" strike="noStrike" kern="1200" cap="none" spc="0" normalizeH="0" baseline="0" noProof="0" smtClean="0">
                <a:ln>
                  <a:noFill/>
                </a:ln>
                <a:solidFill>
                  <a:srgbClr val="000090"/>
                </a:solidFill>
                <a:effectLst/>
                <a:uLnTx/>
                <a:uFillTx/>
                <a:latin typeface="Tahom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pic>
        <p:nvPicPr>
          <p:cNvPr id="108" name="Picture 6" descr="MeRHIC.jpg"/>
          <p:cNvPicPr>
            <a:picLocks noChangeAspect="1"/>
          </p:cNvPicPr>
          <p:nvPr/>
        </p:nvPicPr>
        <p:blipFill>
          <a:blip r:embed="rId3"/>
          <a:srcRect/>
          <a:stretch>
            <a:fillRect/>
          </a:stretch>
        </p:blipFill>
        <p:spPr bwMode="auto">
          <a:xfrm>
            <a:off x="5593652" y="914401"/>
            <a:ext cx="3550348" cy="1676400"/>
          </a:xfrm>
          <a:prstGeom prst="rect">
            <a:avLst/>
          </a:prstGeom>
          <a:noFill/>
          <a:ln w="9525">
            <a:noFill/>
            <a:miter lim="800000"/>
            <a:headEnd/>
            <a:tailEnd/>
          </a:ln>
        </p:spPr>
      </p:pic>
      <p:cxnSp>
        <p:nvCxnSpPr>
          <p:cNvPr id="124" name="Straight Connector 123"/>
          <p:cNvCxnSpPr>
            <a:stCxn id="109" idx="1"/>
            <a:endCxn id="109" idx="3"/>
          </p:cNvCxnSpPr>
          <p:nvPr/>
        </p:nvCxnSpPr>
        <p:spPr>
          <a:xfrm rot="10800000" flipH="1">
            <a:off x="6096000" y="3695575"/>
            <a:ext cx="2286000" cy="1588"/>
          </a:xfrm>
          <a:prstGeom prst="line">
            <a:avLst/>
          </a:prstGeom>
          <a:ln w="3175">
            <a:solidFill>
              <a:srgbClr val="000090"/>
            </a:solidFill>
            <a:prstDash val="sysDot"/>
          </a:ln>
        </p:spPr>
        <p:style>
          <a:lnRef idx="2">
            <a:schemeClr val="accent1"/>
          </a:lnRef>
          <a:fillRef idx="0">
            <a:schemeClr val="accent1"/>
          </a:fillRef>
          <a:effectRef idx="1">
            <a:schemeClr val="accent1"/>
          </a:effectRef>
          <a:fontRef idx="minor">
            <a:schemeClr val="tx1"/>
          </a:fontRef>
        </p:style>
      </p:cxnSp>
      <p:grpSp>
        <p:nvGrpSpPr>
          <p:cNvPr id="155" name="Group 154"/>
          <p:cNvGrpSpPr/>
          <p:nvPr/>
        </p:nvGrpSpPr>
        <p:grpSpPr>
          <a:xfrm>
            <a:off x="6096000" y="2590800"/>
            <a:ext cx="2286000" cy="2209800"/>
            <a:chOff x="1676400" y="-1371600"/>
            <a:chExt cx="7239000" cy="6977566"/>
          </a:xfrm>
        </p:grpSpPr>
        <p:grpSp>
          <p:nvGrpSpPr>
            <p:cNvPr id="154" name="Group 153"/>
            <p:cNvGrpSpPr/>
            <p:nvPr/>
          </p:nvGrpSpPr>
          <p:grpSpPr>
            <a:xfrm>
              <a:off x="1676400" y="-1371600"/>
              <a:ext cx="7239000" cy="6977566"/>
              <a:chOff x="1676400" y="-1371600"/>
              <a:chExt cx="7239000" cy="6977566"/>
            </a:xfrm>
          </p:grpSpPr>
          <p:pic>
            <p:nvPicPr>
              <p:cNvPr id="109" name="Picture 108" descr="RING_with_twoStraights2.jpg"/>
              <p:cNvPicPr>
                <a:picLocks noChangeAspect="1"/>
              </p:cNvPicPr>
              <p:nvPr/>
            </p:nvPicPr>
            <p:blipFill>
              <a:blip r:embed="rId4"/>
              <a:stretch>
                <a:fillRect/>
              </a:stretch>
            </p:blipFill>
            <p:spPr>
              <a:xfrm>
                <a:off x="1676400" y="-1371600"/>
                <a:ext cx="7239000" cy="6976773"/>
              </a:xfrm>
              <a:prstGeom prst="rect">
                <a:avLst/>
              </a:prstGeom>
            </p:spPr>
          </p:pic>
          <p:cxnSp>
            <p:nvCxnSpPr>
              <p:cNvPr id="115" name="Straight Connector 114"/>
              <p:cNvCxnSpPr/>
              <p:nvPr/>
            </p:nvCxnSpPr>
            <p:spPr>
              <a:xfrm rot="5400000">
                <a:off x="2133600" y="304800"/>
                <a:ext cx="1066800" cy="609600"/>
              </a:xfrm>
              <a:prstGeom prst="line">
                <a:avLst/>
              </a:prstGeom>
              <a:ln w="635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8" name="Straight Connector 117"/>
              <p:cNvCxnSpPr/>
              <p:nvPr/>
            </p:nvCxnSpPr>
            <p:spPr>
              <a:xfrm>
                <a:off x="1752600" y="0"/>
                <a:ext cx="7137862" cy="4267200"/>
              </a:xfrm>
              <a:prstGeom prst="line">
                <a:avLst/>
              </a:prstGeom>
              <a:ln w="3175">
                <a:solidFill>
                  <a:srgbClr val="000090"/>
                </a:solidFill>
                <a:prstDash val="sysDot"/>
              </a:ln>
            </p:spPr>
            <p:style>
              <a:lnRef idx="2">
                <a:schemeClr val="accent1"/>
              </a:lnRef>
              <a:fillRef idx="0">
                <a:schemeClr val="accent1"/>
              </a:fillRef>
              <a:effectRef idx="1">
                <a:schemeClr val="accent1"/>
              </a:effectRef>
              <a:fontRef idx="minor">
                <a:schemeClr val="tx1"/>
              </a:fontRef>
            </p:style>
          </p:cxnSp>
          <p:cxnSp>
            <p:nvCxnSpPr>
              <p:cNvPr id="120" name="Straight Connector 119"/>
              <p:cNvCxnSpPr>
                <a:stCxn id="109" idx="0"/>
                <a:endCxn id="109" idx="2"/>
              </p:cNvCxnSpPr>
              <p:nvPr/>
            </p:nvCxnSpPr>
            <p:spPr>
              <a:xfrm rot="16200000" flipH="1">
                <a:off x="1807513" y="2116786"/>
                <a:ext cx="6976773" cy="1588"/>
              </a:xfrm>
              <a:prstGeom prst="line">
                <a:avLst/>
              </a:prstGeom>
              <a:ln w="3175">
                <a:solidFill>
                  <a:srgbClr val="000090"/>
                </a:solidFill>
                <a:prstDash val="sysDot"/>
              </a:ln>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rot="5400000">
                <a:off x="7277100" y="3314700"/>
                <a:ext cx="1219200" cy="685800"/>
              </a:xfrm>
              <a:prstGeom prst="line">
                <a:avLst/>
              </a:prstGeom>
              <a:ln w="6350">
                <a:solidFill>
                  <a:srgbClr val="FF0000"/>
                </a:solidFill>
              </a:ln>
            </p:spPr>
            <p:style>
              <a:lnRef idx="2">
                <a:schemeClr val="accent1"/>
              </a:lnRef>
              <a:fillRef idx="0">
                <a:schemeClr val="accent1"/>
              </a:fillRef>
              <a:effectRef idx="1">
                <a:schemeClr val="accent1"/>
              </a:effectRef>
              <a:fontRef idx="minor">
                <a:schemeClr val="tx1"/>
              </a:fontRef>
            </p:style>
          </p:cxnSp>
          <p:sp>
            <p:nvSpPr>
              <p:cNvPr id="133" name="Rectangle 132"/>
              <p:cNvSpPr/>
              <p:nvPr/>
            </p:nvSpPr>
            <p:spPr>
              <a:xfrm>
                <a:off x="7848600" y="3657600"/>
                <a:ext cx="76200" cy="76200"/>
              </a:xfrm>
              <a:prstGeom prst="rect">
                <a:avLst/>
              </a:prstGeom>
              <a:solidFill>
                <a:srgbClr val="3366FF">
                  <a:alpha val="41000"/>
                </a:srgbClr>
              </a:solidFill>
              <a:ln w="3175">
                <a:solidFill>
                  <a:srgbClr val="000090"/>
                </a:solidFill>
              </a:ln>
              <a:scene3d>
                <a:camera prst="orthographicFront">
                  <a:rot lat="0" lon="0" rev="36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6" name="Straight Connector 135"/>
              <p:cNvCxnSpPr/>
              <p:nvPr/>
            </p:nvCxnSpPr>
            <p:spPr>
              <a:xfrm rot="10800000" flipV="1">
                <a:off x="2057401" y="304800"/>
                <a:ext cx="6378576" cy="3733800"/>
              </a:xfrm>
              <a:prstGeom prst="line">
                <a:avLst/>
              </a:prstGeom>
              <a:ln w="3175">
                <a:solidFill>
                  <a:srgbClr val="000090"/>
                </a:solidFill>
                <a:prstDash val="sysDot"/>
              </a:ln>
            </p:spPr>
            <p:style>
              <a:lnRef idx="2">
                <a:schemeClr val="accent1"/>
              </a:lnRef>
              <a:fillRef idx="0">
                <a:schemeClr val="accent1"/>
              </a:fillRef>
              <a:effectRef idx="1">
                <a:schemeClr val="accent1"/>
              </a:effectRef>
              <a:fontRef idx="minor">
                <a:schemeClr val="tx1"/>
              </a:fontRef>
            </p:style>
          </p:cxnSp>
          <p:cxnSp>
            <p:nvCxnSpPr>
              <p:cNvPr id="143" name="Straight Connector 142"/>
              <p:cNvCxnSpPr/>
              <p:nvPr/>
            </p:nvCxnSpPr>
            <p:spPr>
              <a:xfrm rot="16200000" flipV="1">
                <a:off x="2133600" y="3352800"/>
                <a:ext cx="1066800" cy="609600"/>
              </a:xfrm>
              <a:prstGeom prst="line">
                <a:avLst/>
              </a:prstGeom>
              <a:ln w="317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8" name="Straight Connector 147"/>
              <p:cNvCxnSpPr/>
              <p:nvPr/>
            </p:nvCxnSpPr>
            <p:spPr>
              <a:xfrm>
                <a:off x="4648200" y="5181600"/>
                <a:ext cx="1295400" cy="1588"/>
              </a:xfrm>
              <a:prstGeom prst="line">
                <a:avLst/>
              </a:prstGeom>
              <a:ln w="3175">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16" name="Rectangle 115"/>
            <p:cNvSpPr/>
            <p:nvPr/>
          </p:nvSpPr>
          <p:spPr>
            <a:xfrm>
              <a:off x="2667000" y="533400"/>
              <a:ext cx="76200" cy="76200"/>
            </a:xfrm>
            <a:prstGeom prst="rect">
              <a:avLst/>
            </a:prstGeom>
            <a:solidFill>
              <a:srgbClr val="3366FF">
                <a:alpha val="56000"/>
              </a:srgbClr>
            </a:solidFill>
            <a:ln w="6350">
              <a:solidFill>
                <a:srgbClr val="000090"/>
              </a:solidFill>
            </a:ln>
            <a:scene3d>
              <a:camera prst="orthographicFront">
                <a:rot lat="0" lon="0" rev="36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4" name="Rectangle 133"/>
            <p:cNvSpPr/>
            <p:nvPr/>
          </p:nvSpPr>
          <p:spPr>
            <a:xfrm>
              <a:off x="2667000" y="3657600"/>
              <a:ext cx="76200" cy="76200"/>
            </a:xfrm>
            <a:prstGeom prst="rect">
              <a:avLst/>
            </a:prstGeom>
            <a:solidFill>
              <a:srgbClr val="3366FF">
                <a:alpha val="41000"/>
              </a:srgbClr>
            </a:solidFill>
            <a:ln w="3175">
              <a:solidFill>
                <a:srgbClr val="000090"/>
              </a:solidFill>
            </a:ln>
            <a:scene3d>
              <a:camera prst="orthographicFront">
                <a:rot lat="0" lon="0" rev="72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Rectangle 134"/>
            <p:cNvSpPr/>
            <p:nvPr/>
          </p:nvSpPr>
          <p:spPr>
            <a:xfrm>
              <a:off x="5257800" y="5105400"/>
              <a:ext cx="76200" cy="76200"/>
            </a:xfrm>
            <a:prstGeom prst="rect">
              <a:avLst/>
            </a:prstGeom>
            <a:solidFill>
              <a:srgbClr val="3366FF">
                <a:alpha val="41000"/>
              </a:srgbClr>
            </a:solidFill>
            <a:ln w="3175">
              <a:solidFill>
                <a:srgbClr val="000090"/>
              </a:solidFill>
            </a:ln>
            <a:scene3d>
              <a:camera prst="orthographicFront">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72" name="TextBox 171"/>
          <p:cNvSpPr txBox="1"/>
          <p:nvPr/>
        </p:nvSpPr>
        <p:spPr>
          <a:xfrm>
            <a:off x="8241439" y="2590800"/>
            <a:ext cx="812592" cy="400110"/>
          </a:xfrm>
          <a:prstGeom prst="rect">
            <a:avLst/>
          </a:prstGeom>
          <a:noFill/>
        </p:spPr>
        <p:txBody>
          <a:bodyPr wrap="none" rtlCol="0">
            <a:spAutoFit/>
          </a:bodyPr>
          <a:lstStyle/>
          <a:p>
            <a:r>
              <a:rPr lang="en-US" sz="2000" dirty="0" err="1" smtClean="0">
                <a:solidFill>
                  <a:srgbClr val="000090"/>
                </a:solidFill>
                <a:latin typeface="Tahoma"/>
              </a:rPr>
              <a:t>linacs</a:t>
            </a:r>
            <a:endParaRPr lang="en-US" sz="2000" dirty="0">
              <a:solidFill>
                <a:srgbClr val="000090"/>
              </a:solidFill>
              <a:latin typeface="Tahoma"/>
            </a:endParaRPr>
          </a:p>
        </p:txBody>
      </p:sp>
      <p:cxnSp>
        <p:nvCxnSpPr>
          <p:cNvPr id="174" name="Straight Arrow Connector 173"/>
          <p:cNvCxnSpPr>
            <a:stCxn id="172" idx="1"/>
          </p:cNvCxnSpPr>
          <p:nvPr/>
        </p:nvCxnSpPr>
        <p:spPr>
          <a:xfrm rot="10800000" flipV="1">
            <a:off x="8077201" y="2790854"/>
            <a:ext cx="164239" cy="3333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6" name="Straight Arrow Connector 175"/>
          <p:cNvCxnSpPr>
            <a:stCxn id="172" idx="1"/>
            <a:endCxn id="109" idx="0"/>
          </p:cNvCxnSpPr>
          <p:nvPr/>
        </p:nvCxnSpPr>
        <p:spPr>
          <a:xfrm rot="10800000">
            <a:off x="7239001" y="2590801"/>
            <a:ext cx="1002439" cy="20005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6" name="TextBox 265"/>
          <p:cNvSpPr txBox="1"/>
          <p:nvPr/>
        </p:nvSpPr>
        <p:spPr>
          <a:xfrm>
            <a:off x="6781800" y="4800600"/>
            <a:ext cx="910901" cy="400110"/>
          </a:xfrm>
          <a:prstGeom prst="rect">
            <a:avLst/>
          </a:prstGeom>
          <a:noFill/>
        </p:spPr>
        <p:txBody>
          <a:bodyPr wrap="none" rtlCol="0">
            <a:spAutoFit/>
          </a:bodyPr>
          <a:lstStyle/>
          <a:p>
            <a:r>
              <a:rPr lang="en-US" sz="2000" dirty="0" err="1" smtClean="0">
                <a:solidFill>
                  <a:srgbClr val="000090"/>
                </a:solidFill>
                <a:latin typeface="Tahoma"/>
              </a:rPr>
              <a:t>eSTAR</a:t>
            </a:r>
            <a:endParaRPr lang="en-US" sz="2000" dirty="0">
              <a:solidFill>
                <a:srgbClr val="000090"/>
              </a:solidFill>
              <a:latin typeface="Tahoma"/>
            </a:endParaRPr>
          </a:p>
        </p:txBody>
      </p:sp>
      <p:sp>
        <p:nvSpPr>
          <p:cNvPr id="267" name="TextBox 266"/>
          <p:cNvSpPr txBox="1"/>
          <p:nvPr/>
        </p:nvSpPr>
        <p:spPr>
          <a:xfrm>
            <a:off x="5410200" y="4114800"/>
            <a:ext cx="1193932" cy="400110"/>
          </a:xfrm>
          <a:prstGeom prst="rect">
            <a:avLst/>
          </a:prstGeom>
          <a:noFill/>
        </p:spPr>
        <p:txBody>
          <a:bodyPr wrap="none" rtlCol="0">
            <a:spAutoFit/>
          </a:bodyPr>
          <a:lstStyle/>
          <a:p>
            <a:r>
              <a:rPr lang="en-US" sz="2000" dirty="0" err="1" smtClean="0">
                <a:solidFill>
                  <a:srgbClr val="000090"/>
                </a:solidFill>
                <a:latin typeface="Tahoma"/>
              </a:rPr>
              <a:t>ePHENIX</a:t>
            </a:r>
            <a:endParaRPr lang="en-US" sz="2000" dirty="0">
              <a:solidFill>
                <a:srgbClr val="000090"/>
              </a:solidFill>
              <a:latin typeface="Tahoma"/>
            </a:endParaRPr>
          </a:p>
        </p:txBody>
      </p:sp>
      <p:pic>
        <p:nvPicPr>
          <p:cNvPr id="269" name="Picture 268" descr="LinacInjection.tiff"/>
          <p:cNvPicPr>
            <a:picLocks noChangeAspect="1"/>
          </p:cNvPicPr>
          <p:nvPr/>
        </p:nvPicPr>
        <p:blipFill>
          <a:blip r:embed="rId5"/>
          <a:stretch>
            <a:fillRect/>
          </a:stretch>
        </p:blipFill>
        <p:spPr>
          <a:xfrm>
            <a:off x="7848600" y="2971800"/>
            <a:ext cx="467139" cy="373964"/>
          </a:xfrm>
          <a:prstGeom prst="rect">
            <a:avLst/>
          </a:prstGeom>
          <a:scene3d>
            <a:camera prst="orthographicFront">
              <a:rot lat="0" lon="0" rev="10800000"/>
            </a:camera>
            <a:lightRig rig="threePt" dir="t"/>
          </a:scene3d>
        </p:spPr>
      </p:pic>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3" name="Rectangle 4"/>
          <p:cNvSpPr>
            <a:spLocks noGrp="1" noChangeArrowheads="1"/>
          </p:cNvSpPr>
          <p:nvPr>
            <p:ph type="title"/>
          </p:nvPr>
        </p:nvSpPr>
        <p:spPr>
          <a:xfrm>
            <a:off x="0" y="0"/>
            <a:ext cx="8601075" cy="439738"/>
          </a:xfrm>
        </p:spPr>
        <p:txBody>
          <a:bodyPr/>
          <a:lstStyle/>
          <a:p>
            <a:r>
              <a:rPr lang="en-US" sz="2000" b="0" dirty="0" smtClean="0">
                <a:solidFill>
                  <a:srgbClr val="003399"/>
                </a:solidFill>
                <a:ea typeface="ＭＳ Ｐゴシック" pitchFamily="-65" charset="-128"/>
                <a:cs typeface="ＭＳ Ｐゴシック" pitchFamily="-65" charset="-128"/>
              </a:rPr>
              <a:t>Medium Energy Electron Ion Collider in RHIC: race track concept</a:t>
            </a:r>
            <a:endParaRPr lang="en-US" sz="2000" b="0" dirty="0">
              <a:solidFill>
                <a:srgbClr val="003399"/>
              </a:solidFill>
              <a:ea typeface="ＭＳ Ｐゴシック" pitchFamily="-65" charset="-128"/>
              <a:cs typeface="ＭＳ Ｐゴシック" pitchFamily="-65" charset="-128"/>
            </a:endParaRPr>
          </a:p>
        </p:txBody>
      </p:sp>
      <p:sp>
        <p:nvSpPr>
          <p:cNvPr id="20484" name="Rectangle 5"/>
          <p:cNvSpPr>
            <a:spLocks noGrp="1" noChangeArrowheads="1"/>
          </p:cNvSpPr>
          <p:nvPr>
            <p:ph type="body" idx="1"/>
          </p:nvPr>
        </p:nvSpPr>
        <p:spPr>
          <a:xfrm>
            <a:off x="139700" y="381000"/>
            <a:ext cx="8629650" cy="938213"/>
          </a:xfrm>
        </p:spPr>
        <p:txBody>
          <a:bodyPr/>
          <a:lstStyle/>
          <a:p>
            <a:pPr>
              <a:lnSpc>
                <a:spcPct val="95000"/>
              </a:lnSpc>
            </a:pPr>
            <a:r>
              <a:rPr lang="en-US" sz="1800" dirty="0">
                <a:solidFill>
                  <a:srgbClr val="003399"/>
                </a:solidFill>
                <a:ea typeface="ＭＳ Ｐゴシック" pitchFamily="-65" charset="-128"/>
                <a:cs typeface="ＭＳ Ｐゴシック" pitchFamily="-65" charset="-128"/>
              </a:rPr>
              <a:t>Geometrical constraints: If it is possible use the existing interaction region at RHIC 2 o’clock and wider tunnel to place the superconducting </a:t>
            </a:r>
            <a:r>
              <a:rPr lang="en-US" sz="1800" dirty="0" err="1">
                <a:solidFill>
                  <a:srgbClr val="003399"/>
                </a:solidFill>
                <a:ea typeface="ＭＳ Ｐゴシック" pitchFamily="-65" charset="-128"/>
                <a:cs typeface="ＭＳ Ｐゴシック" pitchFamily="-65" charset="-128"/>
              </a:rPr>
              <a:t>linac</a:t>
            </a:r>
            <a:r>
              <a:rPr lang="en-US" sz="1800" dirty="0">
                <a:solidFill>
                  <a:srgbClr val="003399"/>
                </a:solidFill>
                <a:ea typeface="ＭＳ Ｐゴシック" pitchFamily="-65" charset="-128"/>
                <a:cs typeface="ＭＳ Ｐゴシック" pitchFamily="-65" charset="-128"/>
              </a:rPr>
              <a:t> inside it. Minimize civil construction </a:t>
            </a:r>
            <a:r>
              <a:rPr lang="en-US" sz="1800" dirty="0" smtClean="0">
                <a:solidFill>
                  <a:srgbClr val="003399"/>
                </a:solidFill>
                <a:ea typeface="ＭＳ Ｐゴシック" pitchFamily="-65" charset="-128"/>
                <a:cs typeface="ＭＳ Ｐゴシック" pitchFamily="-65" charset="-128"/>
              </a:rPr>
              <a:t>cost and use for </a:t>
            </a:r>
            <a:r>
              <a:rPr lang="en-US" sz="1800" dirty="0" err="1" smtClean="0">
                <a:solidFill>
                  <a:srgbClr val="003399"/>
                </a:solidFill>
                <a:ea typeface="ＭＳ Ｐゴシック" pitchFamily="-65" charset="-128"/>
                <a:cs typeface="ＭＳ Ｐゴシック" pitchFamily="-65" charset="-128"/>
              </a:rPr>
              <a:t>eRHIC</a:t>
            </a:r>
            <a:r>
              <a:rPr lang="en-US" sz="1800" dirty="0" smtClean="0">
                <a:solidFill>
                  <a:srgbClr val="003399"/>
                </a:solidFill>
                <a:ea typeface="ＭＳ Ｐゴシック" pitchFamily="-65" charset="-128"/>
                <a:cs typeface="ＭＳ Ｐゴシック" pitchFamily="-65" charset="-128"/>
              </a:rPr>
              <a:t> already built and installed </a:t>
            </a:r>
            <a:r>
              <a:rPr lang="en-US" sz="1800" dirty="0" err="1" smtClean="0">
                <a:solidFill>
                  <a:srgbClr val="003399"/>
                </a:solidFill>
                <a:ea typeface="ＭＳ Ｐゴシック" pitchFamily="-65" charset="-128"/>
                <a:cs typeface="ＭＳ Ｐゴシック" pitchFamily="-65" charset="-128"/>
              </a:rPr>
              <a:t>linac</a:t>
            </a:r>
            <a:r>
              <a:rPr lang="en-US" sz="1800" dirty="0" smtClean="0">
                <a:solidFill>
                  <a:srgbClr val="003399"/>
                </a:solidFill>
                <a:ea typeface="ＭＳ Ｐゴシック" pitchFamily="-65" charset="-128"/>
                <a:cs typeface="ＭＳ Ｐゴシック" pitchFamily="-65" charset="-128"/>
              </a:rPr>
              <a:t>.</a:t>
            </a:r>
            <a:endParaRPr lang="en-US" sz="1800" dirty="0">
              <a:solidFill>
                <a:srgbClr val="003399"/>
              </a:solidFill>
              <a:ea typeface="ＭＳ Ｐゴシック" pitchFamily="-65" charset="-128"/>
              <a:cs typeface="ＭＳ Ｐゴシック" pitchFamily="-65" charset="-128"/>
            </a:endParaRPr>
          </a:p>
        </p:txBody>
      </p:sp>
      <p:sp>
        <p:nvSpPr>
          <p:cNvPr id="20485" name="Rectangle 43"/>
          <p:cNvSpPr>
            <a:spLocks noChangeArrowheads="1"/>
          </p:cNvSpPr>
          <p:nvPr/>
        </p:nvSpPr>
        <p:spPr bwMode="auto">
          <a:xfrm>
            <a:off x="8982075" y="1524000"/>
            <a:ext cx="161925" cy="3381375"/>
          </a:xfrm>
          <a:prstGeom prst="rect">
            <a:avLst/>
          </a:prstGeom>
          <a:solidFill>
            <a:schemeClr val="bg1"/>
          </a:solidFill>
          <a:ln w="12700">
            <a:noFill/>
            <a:miter lim="800000"/>
            <a:headEnd/>
            <a:tailEnd/>
          </a:ln>
        </p:spPr>
        <p:txBody>
          <a:bodyPr wrap="none" lIns="90488" tIns="44450" rIns="90488" bIns="44450" anchor="ctr">
            <a:prstTxWarp prst="textNoShape">
              <a:avLst/>
            </a:prstTxWarp>
          </a:bodyPr>
          <a:lstStyle/>
          <a:p>
            <a:endParaRPr lang="en-US"/>
          </a:p>
        </p:txBody>
      </p:sp>
      <p:pic>
        <p:nvPicPr>
          <p:cNvPr id="20486" name="Picture 6" descr="MeRHIC.jpg"/>
          <p:cNvPicPr>
            <a:picLocks noChangeAspect="1"/>
          </p:cNvPicPr>
          <p:nvPr/>
        </p:nvPicPr>
        <p:blipFill>
          <a:blip r:embed="rId3"/>
          <a:srcRect/>
          <a:stretch>
            <a:fillRect/>
          </a:stretch>
        </p:blipFill>
        <p:spPr bwMode="auto">
          <a:xfrm>
            <a:off x="0" y="1497013"/>
            <a:ext cx="9144000" cy="4710112"/>
          </a:xfrm>
          <a:prstGeom prst="rect">
            <a:avLst/>
          </a:prstGeom>
          <a:noFill/>
          <a:ln w="9525">
            <a:noFill/>
            <a:miter lim="800000"/>
            <a:headEnd/>
            <a:tailEnd/>
          </a:ln>
        </p:spPr>
      </p:pic>
      <p:sp>
        <p:nvSpPr>
          <p:cNvPr id="7"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24</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09600" y="0"/>
            <a:ext cx="7772400" cy="685800"/>
          </a:xfrm>
        </p:spPr>
        <p:txBody>
          <a:bodyPr/>
          <a:lstStyle/>
          <a:p>
            <a:pPr eaLnBrk="1" hangingPunct="1"/>
            <a:r>
              <a:rPr lang="en-US" sz="2800" dirty="0" smtClean="0"/>
              <a:t>Lattice design for the ME-RHIC</a:t>
            </a:r>
            <a:endParaRPr lang="en-US" sz="2800" dirty="0"/>
          </a:p>
        </p:txBody>
      </p:sp>
      <p:sp>
        <p:nvSpPr>
          <p:cNvPr id="28684" name="Rectangle 75"/>
          <p:cNvSpPr>
            <a:spLocks noChangeArrowheads="1"/>
          </p:cNvSpPr>
          <p:nvPr/>
        </p:nvSpPr>
        <p:spPr bwMode="auto">
          <a:xfrm>
            <a:off x="1447800" y="6019800"/>
            <a:ext cx="381000" cy="1524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40" name="Footer Placeholder 39"/>
          <p:cNvSpPr>
            <a:spLocks noGrp="1"/>
          </p:cNvSpPr>
          <p:nvPr>
            <p:ph type="ftr" sz="quarter" idx="10"/>
          </p:nvPr>
        </p:nvSpPr>
        <p:spPr/>
        <p:txBody>
          <a:bodyPr/>
          <a:lstStyle/>
          <a:p>
            <a:pPr>
              <a:defRPr/>
            </a:pPr>
            <a:r>
              <a:rPr lang="en-US" smtClean="0"/>
              <a:t>2009 RHIC &amp; AGS Annual Users' Meeting June 1-5 2009</a:t>
            </a:r>
            <a:endParaRPr lang="en-US"/>
          </a:p>
        </p:txBody>
      </p:sp>
      <p:sp>
        <p:nvSpPr>
          <p:cNvPr id="41"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25</a:t>
            </a:fld>
            <a:endParaRPr lang="en-US" dirty="0"/>
          </a:p>
        </p:txBody>
      </p:sp>
      <p:pic>
        <p:nvPicPr>
          <p:cNvPr id="36" name="Picture 35" descr="LINAC_DESIGN_Pozdeyev.tiff"/>
          <p:cNvPicPr>
            <a:picLocks noChangeAspect="1"/>
          </p:cNvPicPr>
          <p:nvPr/>
        </p:nvPicPr>
        <p:blipFill>
          <a:blip r:embed="rId2"/>
          <a:stretch>
            <a:fillRect/>
          </a:stretch>
        </p:blipFill>
        <p:spPr>
          <a:xfrm>
            <a:off x="1460500" y="958850"/>
            <a:ext cx="6223000" cy="4940300"/>
          </a:xfrm>
          <a:prstGeom prst="rect">
            <a:avLst/>
          </a:prstGeom>
        </p:spPr>
      </p:pic>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9"/>
          <p:cNvGrpSpPr>
            <a:grpSpLocks/>
          </p:cNvGrpSpPr>
          <p:nvPr/>
        </p:nvGrpSpPr>
        <p:grpSpPr bwMode="auto">
          <a:xfrm>
            <a:off x="1371600" y="0"/>
            <a:ext cx="7467600" cy="6400801"/>
            <a:chOff x="1359242" y="-288441"/>
            <a:chExt cx="7784758" cy="6601929"/>
          </a:xfrm>
        </p:grpSpPr>
        <p:pic>
          <p:nvPicPr>
            <p:cNvPr id="40" name="Picture 39" descr="Racetrack.jpg"/>
            <p:cNvPicPr>
              <a:picLocks noChangeAspect="1"/>
            </p:cNvPicPr>
            <p:nvPr/>
          </p:nvPicPr>
          <p:blipFill>
            <a:blip r:embed="rId3">
              <a:alphaModFix amt="86000"/>
            </a:blip>
            <a:stretch>
              <a:fillRect/>
            </a:stretch>
          </p:blipFill>
          <p:spPr>
            <a:xfrm>
              <a:off x="1359242" y="-288441"/>
              <a:ext cx="7784758" cy="6390346"/>
            </a:xfrm>
            <a:prstGeom prst="rect">
              <a:avLst/>
            </a:prstGeom>
            <a:scene3d>
              <a:camera prst="orthographicFront">
                <a:rot lat="0" lon="10800000" rev="0"/>
              </a:camera>
              <a:lightRig rig="threePt" dir="t"/>
            </a:scene3d>
          </p:spPr>
        </p:pic>
        <p:pic>
          <p:nvPicPr>
            <p:cNvPr id="30729" name="Picture 41" descr="IP_WithDetector.jpg"/>
            <p:cNvPicPr>
              <a:picLocks noChangeAspect="1"/>
            </p:cNvPicPr>
            <p:nvPr/>
          </p:nvPicPr>
          <p:blipFill>
            <a:blip r:embed="rId4">
              <a:alphaModFix amt="54000"/>
            </a:blip>
            <a:srcRect/>
            <a:stretch>
              <a:fillRect/>
            </a:stretch>
          </p:blipFill>
          <p:spPr bwMode="auto">
            <a:xfrm>
              <a:off x="2655888" y="2540000"/>
              <a:ext cx="5842000" cy="3773488"/>
            </a:xfrm>
            <a:prstGeom prst="rect">
              <a:avLst/>
            </a:prstGeom>
            <a:noFill/>
            <a:ln w="9525">
              <a:noFill/>
              <a:miter lim="800000"/>
              <a:headEnd/>
              <a:tailEnd/>
            </a:ln>
          </p:spPr>
        </p:pic>
      </p:grpSp>
      <p:sp>
        <p:nvSpPr>
          <p:cNvPr id="30724" name="Rectangle 43"/>
          <p:cNvSpPr>
            <a:spLocks noChangeArrowheads="1"/>
          </p:cNvSpPr>
          <p:nvPr/>
        </p:nvSpPr>
        <p:spPr bwMode="auto">
          <a:xfrm>
            <a:off x="8982075" y="1524000"/>
            <a:ext cx="161925" cy="3381375"/>
          </a:xfrm>
          <a:prstGeom prst="rect">
            <a:avLst/>
          </a:prstGeom>
          <a:solidFill>
            <a:schemeClr val="bg1"/>
          </a:solidFill>
          <a:ln w="12700">
            <a:noFill/>
            <a:miter lim="800000"/>
            <a:headEnd/>
            <a:tailEnd/>
          </a:ln>
        </p:spPr>
        <p:txBody>
          <a:bodyPr wrap="none" lIns="90488" tIns="44450" rIns="90488" bIns="44450" anchor="ctr">
            <a:prstTxWarp prst="textNoShape">
              <a:avLst/>
            </a:prstTxWarp>
          </a:bodyPr>
          <a:lstStyle/>
          <a:p>
            <a:endParaRPr lang="en-US"/>
          </a:p>
        </p:txBody>
      </p:sp>
      <p:sp>
        <p:nvSpPr>
          <p:cNvPr id="30725" name="Rectangle 5"/>
          <p:cNvSpPr>
            <a:spLocks noGrp="1" noChangeArrowheads="1"/>
          </p:cNvSpPr>
          <p:nvPr>
            <p:ph type="body" idx="1"/>
          </p:nvPr>
        </p:nvSpPr>
        <p:spPr>
          <a:xfrm>
            <a:off x="152400" y="457200"/>
            <a:ext cx="8629650" cy="938213"/>
          </a:xfrm>
        </p:spPr>
        <p:txBody>
          <a:bodyPr/>
          <a:lstStyle/>
          <a:p>
            <a:pPr>
              <a:lnSpc>
                <a:spcPct val="95000"/>
              </a:lnSpc>
            </a:pPr>
            <a:r>
              <a:rPr lang="en-US" sz="1800" dirty="0">
                <a:solidFill>
                  <a:srgbClr val="003399"/>
                </a:solidFill>
                <a:ea typeface="ＭＳ Ｐゴシック" pitchFamily="-65" charset="-128"/>
                <a:cs typeface="ＭＳ Ｐゴシック" pitchFamily="-65" charset="-128"/>
              </a:rPr>
              <a:t>Geometrical constraints: If it is possible use the existing interaction region at RHIC 2 o’clock and wider tunnel to place the superconducting </a:t>
            </a:r>
            <a:r>
              <a:rPr lang="en-US" sz="1800" dirty="0" err="1">
                <a:solidFill>
                  <a:srgbClr val="003399"/>
                </a:solidFill>
                <a:ea typeface="ＭＳ Ｐゴシック" pitchFamily="-65" charset="-128"/>
                <a:cs typeface="ＭＳ Ｐゴシック" pitchFamily="-65" charset="-128"/>
              </a:rPr>
              <a:t>linac</a:t>
            </a:r>
            <a:r>
              <a:rPr lang="en-US" sz="1800" dirty="0">
                <a:solidFill>
                  <a:srgbClr val="003399"/>
                </a:solidFill>
                <a:ea typeface="ＭＳ Ｐゴシック" pitchFamily="-65" charset="-128"/>
                <a:cs typeface="ＭＳ Ｐゴシック" pitchFamily="-65" charset="-128"/>
              </a:rPr>
              <a:t> inside it. Minimize civil construction cost:</a:t>
            </a:r>
          </a:p>
        </p:txBody>
      </p:sp>
      <p:sp>
        <p:nvSpPr>
          <p:cNvPr id="30726" name="Rectangle 40"/>
          <p:cNvSpPr>
            <a:spLocks noChangeArrowheads="1"/>
          </p:cNvSpPr>
          <p:nvPr/>
        </p:nvSpPr>
        <p:spPr bwMode="auto">
          <a:xfrm>
            <a:off x="2286000" y="3505200"/>
            <a:ext cx="466725" cy="487363"/>
          </a:xfrm>
          <a:prstGeom prst="rect">
            <a:avLst/>
          </a:prstGeom>
          <a:noFill/>
          <a:ln w="12699">
            <a:solidFill>
              <a:srgbClr val="000090"/>
            </a:solidFill>
            <a:round/>
            <a:headEnd/>
            <a:tailEnd/>
          </a:ln>
        </p:spPr>
        <p:txBody>
          <a:bodyPr lIns="90488" tIns="44450" rIns="90488" bIns="44450" anchor="ctr">
            <a:prstTxWarp prst="textNoShape">
              <a:avLst/>
            </a:prstTxWarp>
          </a:bodyPr>
          <a:lstStyle/>
          <a:p>
            <a:endParaRPr lang="en-US"/>
          </a:p>
        </p:txBody>
      </p:sp>
      <p:sp>
        <p:nvSpPr>
          <p:cNvPr id="30727" name="Rectangle 4"/>
          <p:cNvSpPr>
            <a:spLocks noGrp="1" noChangeArrowheads="1"/>
          </p:cNvSpPr>
          <p:nvPr>
            <p:ph type="title"/>
          </p:nvPr>
        </p:nvSpPr>
        <p:spPr>
          <a:xfrm>
            <a:off x="0" y="0"/>
            <a:ext cx="8601075" cy="439738"/>
          </a:xfrm>
        </p:spPr>
        <p:txBody>
          <a:bodyPr/>
          <a:lstStyle/>
          <a:p>
            <a:r>
              <a:rPr lang="en-US" sz="2000" dirty="0" smtClean="0">
                <a:solidFill>
                  <a:srgbClr val="003399"/>
                </a:solidFill>
              </a:rPr>
              <a:t>A</a:t>
            </a:r>
            <a:r>
              <a:rPr lang="en-US" sz="2000" b="0" dirty="0" smtClean="0">
                <a:solidFill>
                  <a:srgbClr val="003399"/>
                </a:solidFill>
                <a:ea typeface="ＭＳ Ｐゴシック" pitchFamily="-65" charset="-128"/>
                <a:cs typeface="ＭＳ Ｐゴシック" pitchFamily="-65" charset="-128"/>
              </a:rPr>
              <a:t>rc with Interaction Region connected to the Energy </a:t>
            </a:r>
            <a:r>
              <a:rPr lang="en-US" sz="2000" b="0" dirty="0">
                <a:solidFill>
                  <a:srgbClr val="003399"/>
                </a:solidFill>
                <a:ea typeface="ＭＳ Ｐゴシック" pitchFamily="-65" charset="-128"/>
                <a:cs typeface="ＭＳ Ｐゴシック" pitchFamily="-65" charset="-128"/>
              </a:rPr>
              <a:t>Recovery </a:t>
            </a:r>
            <a:r>
              <a:rPr lang="en-US" sz="2000" b="0" dirty="0" err="1">
                <a:solidFill>
                  <a:srgbClr val="003399"/>
                </a:solidFill>
                <a:ea typeface="ＭＳ Ｐゴシック" pitchFamily="-65" charset="-128"/>
                <a:cs typeface="ＭＳ Ｐゴシック" pitchFamily="-65" charset="-128"/>
              </a:rPr>
              <a:t>Linac</a:t>
            </a:r>
            <a:r>
              <a:rPr lang="en-US" sz="2000" b="0" dirty="0">
                <a:solidFill>
                  <a:srgbClr val="003399"/>
                </a:solidFill>
                <a:ea typeface="ＭＳ Ｐゴシック" pitchFamily="-65" charset="-128"/>
                <a:cs typeface="ＭＳ Ｐゴシック" pitchFamily="-65" charset="-128"/>
              </a:rPr>
              <a:t>:</a:t>
            </a:r>
          </a:p>
        </p:txBody>
      </p:sp>
      <p:sp>
        <p:nvSpPr>
          <p:cNvPr id="10"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26</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0" y="0"/>
            <a:ext cx="9144000" cy="2363788"/>
          </a:xfrm>
        </p:spPr>
        <p:txBody>
          <a:bodyPr/>
          <a:lstStyle/>
          <a:p>
            <a:pPr algn="l">
              <a:buFontTx/>
              <a:buChar char="•"/>
            </a:pPr>
            <a:r>
              <a:rPr lang="en-US" sz="2000" b="0">
                <a:ea typeface="ＭＳ Ｐゴシック" pitchFamily="-65" charset="-128"/>
                <a:cs typeface="ＭＳ Ｐゴシック" pitchFamily="-65" charset="-128"/>
              </a:rPr>
              <a:t> Lattice constraints: </a:t>
            </a:r>
            <a:br>
              <a:rPr lang="en-US" sz="2000" b="0">
                <a:ea typeface="ＭＳ Ｐゴシック" pitchFamily="-65" charset="-128"/>
                <a:cs typeface="ＭＳ Ｐゴシック" pitchFamily="-65" charset="-128"/>
              </a:rPr>
            </a:br>
            <a:r>
              <a:rPr lang="en-US" sz="2000" b="0">
                <a:ea typeface="ＭＳ Ｐゴシック" pitchFamily="-65" charset="-128"/>
                <a:cs typeface="ＭＳ Ｐゴシック" pitchFamily="-65" charset="-128"/>
              </a:rPr>
              <a:t/>
            </a:r>
            <a:br>
              <a:rPr lang="en-US" sz="2000" b="0">
                <a:ea typeface="ＭＳ Ｐゴシック" pitchFamily="-65" charset="-128"/>
                <a:cs typeface="ＭＳ Ｐゴシック" pitchFamily="-65" charset="-128"/>
              </a:rPr>
            </a:br>
            <a:r>
              <a:rPr lang="en-US" sz="2000" b="0">
                <a:ea typeface="ＭＳ Ｐゴシック" pitchFamily="-65" charset="-128"/>
                <a:cs typeface="ＭＳ Ｐゴシック" pitchFamily="-65" charset="-128"/>
              </a:rPr>
              <a:t>Passes during acceleration or energy recovery between the two linacs should be </a:t>
            </a:r>
            <a:r>
              <a:rPr lang="en-US" sz="2000" b="0">
                <a:solidFill>
                  <a:srgbClr val="FF0000"/>
                </a:solidFill>
                <a:ea typeface="ＭＳ Ｐゴシック" pitchFamily="-65" charset="-128"/>
                <a:cs typeface="ＭＳ Ｐゴシック" pitchFamily="-65" charset="-128"/>
              </a:rPr>
              <a:t>asynchronous</a:t>
            </a:r>
            <a:r>
              <a:rPr lang="en-US" sz="2000" b="0">
                <a:ea typeface="ＭＳ Ｐゴシック" pitchFamily="-65" charset="-128"/>
                <a:cs typeface="ＭＳ Ｐゴシック" pitchFamily="-65" charset="-128"/>
              </a:rPr>
              <a:t>  ( M</a:t>
            </a:r>
            <a:r>
              <a:rPr lang="en-US" sz="2000" b="0" baseline="-18000">
                <a:ea typeface="ＭＳ Ｐゴシック" pitchFamily="-65" charset="-128"/>
                <a:cs typeface="ＭＳ Ｐゴシック" pitchFamily="-65" charset="-128"/>
              </a:rPr>
              <a:t>56</a:t>
            </a:r>
            <a:r>
              <a:rPr lang="en-US" sz="2000" b="0">
                <a:ea typeface="ＭＳ Ｐゴシック" pitchFamily="-65" charset="-128"/>
                <a:cs typeface="ＭＳ Ｐゴシック" pitchFamily="-65" charset="-128"/>
              </a:rPr>
              <a:t>=0 ), </a:t>
            </a:r>
            <a:r>
              <a:rPr lang="en-US" sz="2000" b="0">
                <a:solidFill>
                  <a:srgbClr val="FF0000"/>
                </a:solidFill>
                <a:ea typeface="ＭＳ Ｐゴシック" pitchFamily="-65" charset="-128"/>
                <a:cs typeface="ＭＳ Ｐゴシック" pitchFamily="-65" charset="-128"/>
              </a:rPr>
              <a:t>have small dispersion </a:t>
            </a:r>
            <a:r>
              <a:rPr lang="en-US" sz="2000" b="0">
                <a:ea typeface="ＭＳ Ｐゴシック" pitchFamily="-65" charset="-128"/>
                <a:cs typeface="ＭＳ Ｐゴシック" pitchFamily="-65" charset="-128"/>
              </a:rPr>
              <a:t>due to large </a:t>
            </a:r>
            <a:r>
              <a:rPr lang="en-US" sz="2000" b="0">
                <a:latin typeface="Symbol" pitchFamily="-65" charset="2"/>
                <a:ea typeface="ＭＳ Ｐゴシック" pitchFamily="-65" charset="-128"/>
                <a:cs typeface="ＭＳ Ｐゴシック" pitchFamily="-65" charset="-128"/>
              </a:rPr>
              <a:t>d</a:t>
            </a:r>
            <a:r>
              <a:rPr lang="en-US" sz="2000" b="0">
                <a:ea typeface="ＭＳ Ｐゴシック" pitchFamily="-65" charset="-128"/>
                <a:cs typeface="ＭＳ Ｐゴシック" pitchFamily="-65" charset="-128"/>
              </a:rPr>
              <a:t>p/p  (x</a:t>
            </a:r>
            <a:r>
              <a:rPr lang="en-US" sz="2000" b="0" baseline="-12000">
                <a:latin typeface="Symbol" pitchFamily="-65" charset="2"/>
                <a:ea typeface="ＭＳ Ｐゴシック" pitchFamily="-65" charset="-128"/>
                <a:cs typeface="ＭＳ Ｐゴシック" pitchFamily="-65" charset="-128"/>
              </a:rPr>
              <a:t>d</a:t>
            </a:r>
            <a:r>
              <a:rPr lang="en-US" sz="2000" b="0" baseline="-12000">
                <a:ea typeface="ＭＳ Ｐゴシック" pitchFamily="-65" charset="-128"/>
                <a:cs typeface="ＭＳ Ｐゴシック" pitchFamily="-65" charset="-128"/>
              </a:rPr>
              <a:t>p</a:t>
            </a:r>
            <a:r>
              <a:rPr lang="en-US" sz="2000" b="0">
                <a:ea typeface="ＭＳ Ｐゴシック" pitchFamily="-65" charset="-128"/>
                <a:cs typeface="ＭＳ Ｐゴシック" pitchFamily="-65" charset="-128"/>
              </a:rPr>
              <a:t>=D </a:t>
            </a:r>
            <a:r>
              <a:rPr lang="en-US" sz="2000" b="0">
                <a:latin typeface="Symbol" pitchFamily="-65" charset="2"/>
                <a:ea typeface="ＭＳ Ｐゴシック" pitchFamily="-65" charset="-128"/>
                <a:cs typeface="ＭＳ Ｐゴシック" pitchFamily="-65" charset="-128"/>
              </a:rPr>
              <a:t>d</a:t>
            </a:r>
            <a:r>
              <a:rPr lang="en-US" sz="2000" b="0">
                <a:ea typeface="ＭＳ Ｐゴシック" pitchFamily="-65" charset="-128"/>
                <a:cs typeface="ＭＳ Ｐゴシック" pitchFamily="-65" charset="-128"/>
              </a:rPr>
              <a:t>p/p), dipole and the quadrupole magnetic fields should be ~1.5-1.8 T, with </a:t>
            </a:r>
            <a:r>
              <a:rPr lang="en-US" sz="2000" b="0">
                <a:solidFill>
                  <a:srgbClr val="FF0000"/>
                </a:solidFill>
                <a:ea typeface="ＭＳ Ｐゴシック" pitchFamily="-65" charset="-128"/>
                <a:cs typeface="ＭＳ Ｐゴシック" pitchFamily="-65" charset="-128"/>
              </a:rPr>
              <a:t>zero dispersion through linacs and at the interaction point</a:t>
            </a:r>
            <a:r>
              <a:rPr lang="en-US" sz="2000" b="0">
                <a:ea typeface="ＭＳ Ｐゴシック" pitchFamily="-65" charset="-128"/>
                <a:cs typeface="ＭＳ Ｐゴシック" pitchFamily="-65" charset="-128"/>
              </a:rPr>
              <a:t>, reduce/remove the synchrotron radiation through detector, use vertical beam splitting, use the present detector layout.</a:t>
            </a:r>
          </a:p>
        </p:txBody>
      </p:sp>
      <p:pic>
        <p:nvPicPr>
          <p:cNvPr id="22532" name="Picture 4" descr="C:\Documents and Settings\dejan.C-AD\My Documents\MEeIC\TALK\DetectorLayOut.jpg"/>
          <p:cNvPicPr>
            <a:picLocks noChangeAspect="1" noChangeArrowheads="1"/>
          </p:cNvPicPr>
          <p:nvPr/>
        </p:nvPicPr>
        <p:blipFill>
          <a:blip r:embed="rId3"/>
          <a:srcRect/>
          <a:stretch>
            <a:fillRect/>
          </a:stretch>
        </p:blipFill>
        <p:spPr bwMode="auto">
          <a:xfrm>
            <a:off x="895350" y="2303463"/>
            <a:ext cx="7096125" cy="4160837"/>
          </a:xfrm>
          <a:prstGeom prst="rect">
            <a:avLst/>
          </a:prstGeom>
          <a:noFill/>
          <a:ln w="9525">
            <a:noFill/>
            <a:miter lim="800000"/>
            <a:headEnd/>
            <a:tailEnd/>
          </a:ln>
        </p:spPr>
      </p:pic>
      <p:sp>
        <p:nvSpPr>
          <p:cNvPr id="5" name="Rectangle 5"/>
          <p:cNvSpPr>
            <a:spLocks noGrp="1" noChangeArrowheads="1"/>
          </p:cNvSpPr>
          <p:nvPr>
            <p:ph type="ftr" sz="quarter" idx="4294967295"/>
          </p:nvPr>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
        <p:nvSpPr>
          <p:cNvPr id="6"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27</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3251" name="Picture 4" descr="OneFMC_Cell.jpg"/>
          <p:cNvPicPr>
            <a:picLocks noChangeAspect="1"/>
          </p:cNvPicPr>
          <p:nvPr/>
        </p:nvPicPr>
        <p:blipFill>
          <a:blip r:embed="rId3"/>
          <a:srcRect/>
          <a:stretch>
            <a:fillRect/>
          </a:stretch>
        </p:blipFill>
        <p:spPr bwMode="auto">
          <a:xfrm>
            <a:off x="938213" y="0"/>
            <a:ext cx="7777162" cy="6481763"/>
          </a:xfrm>
          <a:prstGeom prst="rect">
            <a:avLst/>
          </a:prstGeom>
          <a:noFill/>
          <a:ln w="9525">
            <a:noFill/>
            <a:miter lim="800000"/>
            <a:headEnd/>
            <a:tailEnd/>
          </a:ln>
        </p:spPr>
      </p:pic>
      <p:sp>
        <p:nvSpPr>
          <p:cNvPr id="53252" name="TextBox 6"/>
          <p:cNvSpPr txBox="1">
            <a:spLocks noChangeArrowheads="1"/>
          </p:cNvSpPr>
          <p:nvPr/>
        </p:nvSpPr>
        <p:spPr bwMode="auto">
          <a:xfrm>
            <a:off x="228600" y="304800"/>
            <a:ext cx="8483563" cy="461665"/>
          </a:xfrm>
          <a:prstGeom prst="rect">
            <a:avLst/>
          </a:prstGeom>
          <a:noFill/>
          <a:ln w="9525">
            <a:noFill/>
            <a:miter lim="800000"/>
            <a:headEnd/>
            <a:tailEnd/>
          </a:ln>
        </p:spPr>
        <p:txBody>
          <a:bodyPr wrap="none">
            <a:prstTxWarp prst="textNoShape">
              <a:avLst/>
            </a:prstTxWarp>
            <a:spAutoFit/>
          </a:bodyPr>
          <a:lstStyle/>
          <a:p>
            <a:r>
              <a:rPr lang="en-US" dirty="0" smtClean="0">
                <a:solidFill>
                  <a:srgbClr val="000090"/>
                </a:solidFill>
              </a:rPr>
              <a:t>A </a:t>
            </a:r>
            <a:r>
              <a:rPr lang="en-US" sz="2400" dirty="0" smtClean="0">
                <a:solidFill>
                  <a:srgbClr val="000090"/>
                </a:solidFill>
              </a:rPr>
              <a:t>Flexible </a:t>
            </a:r>
            <a:r>
              <a:rPr lang="en-US" sz="2400" dirty="0">
                <a:solidFill>
                  <a:srgbClr val="000090"/>
                </a:solidFill>
              </a:rPr>
              <a:t>Momentum Compaction </a:t>
            </a:r>
            <a:r>
              <a:rPr lang="en-US" sz="2400" dirty="0" smtClean="0">
                <a:solidFill>
                  <a:srgbClr val="000090"/>
                </a:solidFill>
              </a:rPr>
              <a:t>Cell for ME-RHIC 4 </a:t>
            </a:r>
            <a:r>
              <a:rPr lang="en-US" sz="2400" dirty="0" err="1" smtClean="0">
                <a:solidFill>
                  <a:srgbClr val="000090"/>
                </a:solidFill>
              </a:rPr>
              <a:t>GeV</a:t>
            </a:r>
            <a:r>
              <a:rPr lang="en-US" sz="2400" dirty="0" smtClean="0">
                <a:solidFill>
                  <a:srgbClr val="000090"/>
                </a:solidFill>
              </a:rPr>
              <a:t> arc :</a:t>
            </a:r>
            <a:endParaRPr lang="en-US" sz="2400" dirty="0">
              <a:solidFill>
                <a:srgbClr val="000090"/>
              </a:solidFill>
            </a:endParaRPr>
          </a:p>
        </p:txBody>
      </p:sp>
      <p:sp>
        <p:nvSpPr>
          <p:cNvPr id="53253" name="TextBox 7"/>
          <p:cNvSpPr txBox="1">
            <a:spLocks noChangeArrowheads="1"/>
          </p:cNvSpPr>
          <p:nvPr/>
        </p:nvSpPr>
        <p:spPr bwMode="auto">
          <a:xfrm>
            <a:off x="1681163" y="1984375"/>
            <a:ext cx="684212" cy="368300"/>
          </a:xfrm>
          <a:prstGeom prst="rect">
            <a:avLst/>
          </a:prstGeom>
          <a:noFill/>
          <a:ln w="9525">
            <a:noFill/>
            <a:miter lim="800000"/>
            <a:headEnd/>
            <a:tailEnd/>
          </a:ln>
        </p:spPr>
        <p:txBody>
          <a:bodyPr wrap="none">
            <a:prstTxWarp prst="textNoShape">
              <a:avLst/>
            </a:prstTxWarp>
            <a:spAutoFit/>
          </a:bodyPr>
          <a:lstStyle/>
          <a:p>
            <a:r>
              <a:rPr lang="en-US" sz="1800">
                <a:solidFill>
                  <a:srgbClr val="000090"/>
                </a:solidFill>
              </a:rPr>
              <a:t>QF/2</a:t>
            </a:r>
          </a:p>
        </p:txBody>
      </p:sp>
      <p:sp>
        <p:nvSpPr>
          <p:cNvPr id="53254" name="TextBox 8"/>
          <p:cNvSpPr txBox="1">
            <a:spLocks noChangeArrowheads="1"/>
          </p:cNvSpPr>
          <p:nvPr/>
        </p:nvSpPr>
        <p:spPr bwMode="auto">
          <a:xfrm rot="1140301">
            <a:off x="3694113" y="2281238"/>
            <a:ext cx="593725" cy="369887"/>
          </a:xfrm>
          <a:prstGeom prst="rect">
            <a:avLst/>
          </a:prstGeom>
          <a:noFill/>
          <a:ln w="9525">
            <a:noFill/>
            <a:miter lim="800000"/>
            <a:headEnd/>
            <a:tailEnd/>
          </a:ln>
        </p:spPr>
        <p:txBody>
          <a:bodyPr wrap="none">
            <a:prstTxWarp prst="textNoShape">
              <a:avLst/>
            </a:prstTxWarp>
            <a:spAutoFit/>
          </a:bodyPr>
          <a:lstStyle/>
          <a:p>
            <a:r>
              <a:rPr lang="en-US" sz="1800">
                <a:solidFill>
                  <a:srgbClr val="000090"/>
                </a:solidFill>
              </a:rPr>
              <a:t>QF3</a:t>
            </a:r>
          </a:p>
        </p:txBody>
      </p:sp>
      <p:sp>
        <p:nvSpPr>
          <p:cNvPr id="53255" name="TextBox 9"/>
          <p:cNvSpPr txBox="1">
            <a:spLocks noChangeArrowheads="1"/>
          </p:cNvSpPr>
          <p:nvPr/>
        </p:nvSpPr>
        <p:spPr bwMode="auto">
          <a:xfrm rot="577055">
            <a:off x="2724150" y="2046288"/>
            <a:ext cx="504825" cy="369887"/>
          </a:xfrm>
          <a:prstGeom prst="rect">
            <a:avLst/>
          </a:prstGeom>
          <a:noFill/>
          <a:ln w="9525">
            <a:noFill/>
            <a:miter lim="800000"/>
            <a:headEnd/>
            <a:tailEnd/>
          </a:ln>
        </p:spPr>
        <p:txBody>
          <a:bodyPr wrap="none">
            <a:prstTxWarp prst="textNoShape">
              <a:avLst/>
            </a:prstTxWarp>
            <a:spAutoFit/>
          </a:bodyPr>
          <a:lstStyle/>
          <a:p>
            <a:r>
              <a:rPr lang="en-US" sz="1800">
                <a:solidFill>
                  <a:srgbClr val="000090"/>
                </a:solidFill>
              </a:rPr>
              <a:t>QD</a:t>
            </a:r>
          </a:p>
        </p:txBody>
      </p:sp>
      <p:sp>
        <p:nvSpPr>
          <p:cNvPr id="53256" name="TextBox 10"/>
          <p:cNvSpPr txBox="1">
            <a:spLocks noChangeArrowheads="1"/>
          </p:cNvSpPr>
          <p:nvPr/>
        </p:nvSpPr>
        <p:spPr bwMode="auto">
          <a:xfrm rot="3023956">
            <a:off x="6665118" y="4294982"/>
            <a:ext cx="703263" cy="368300"/>
          </a:xfrm>
          <a:prstGeom prst="rect">
            <a:avLst/>
          </a:prstGeom>
          <a:noFill/>
          <a:ln w="9525">
            <a:noFill/>
            <a:miter lim="800000"/>
            <a:headEnd/>
            <a:tailEnd/>
          </a:ln>
        </p:spPr>
        <p:txBody>
          <a:bodyPr>
            <a:prstTxWarp prst="textNoShape">
              <a:avLst/>
            </a:prstTxWarp>
            <a:spAutoFit/>
          </a:bodyPr>
          <a:lstStyle/>
          <a:p>
            <a:r>
              <a:rPr lang="en-US" sz="1800">
                <a:solidFill>
                  <a:srgbClr val="000090"/>
                </a:solidFill>
              </a:rPr>
              <a:t>QF/2</a:t>
            </a:r>
          </a:p>
        </p:txBody>
      </p:sp>
      <p:sp>
        <p:nvSpPr>
          <p:cNvPr id="53257" name="TextBox 11"/>
          <p:cNvSpPr txBox="1">
            <a:spLocks noChangeArrowheads="1"/>
          </p:cNvSpPr>
          <p:nvPr/>
        </p:nvSpPr>
        <p:spPr bwMode="auto">
          <a:xfrm rot="1533162">
            <a:off x="4143375" y="2476500"/>
            <a:ext cx="630238" cy="369888"/>
          </a:xfrm>
          <a:prstGeom prst="rect">
            <a:avLst/>
          </a:prstGeom>
          <a:noFill/>
          <a:ln w="9525">
            <a:noFill/>
            <a:miter lim="800000"/>
            <a:headEnd/>
            <a:tailEnd/>
          </a:ln>
        </p:spPr>
        <p:txBody>
          <a:bodyPr wrap="none">
            <a:prstTxWarp prst="textNoShape">
              <a:avLst/>
            </a:prstTxWarp>
            <a:spAutoFit/>
          </a:bodyPr>
          <a:lstStyle/>
          <a:p>
            <a:r>
              <a:rPr lang="en-US" sz="1800">
                <a:solidFill>
                  <a:srgbClr val="000090"/>
                </a:solidFill>
              </a:rPr>
              <a:t>QD3</a:t>
            </a:r>
          </a:p>
        </p:txBody>
      </p:sp>
      <p:sp>
        <p:nvSpPr>
          <p:cNvPr id="53258" name="TextBox 12"/>
          <p:cNvSpPr txBox="1">
            <a:spLocks noChangeArrowheads="1"/>
          </p:cNvSpPr>
          <p:nvPr/>
        </p:nvSpPr>
        <p:spPr bwMode="auto">
          <a:xfrm rot="1663210">
            <a:off x="4803775" y="2798763"/>
            <a:ext cx="630238" cy="369887"/>
          </a:xfrm>
          <a:prstGeom prst="rect">
            <a:avLst/>
          </a:prstGeom>
          <a:noFill/>
          <a:ln w="9525">
            <a:noFill/>
            <a:miter lim="800000"/>
            <a:headEnd/>
            <a:tailEnd/>
          </a:ln>
        </p:spPr>
        <p:txBody>
          <a:bodyPr wrap="none">
            <a:prstTxWarp prst="textNoShape">
              <a:avLst/>
            </a:prstTxWarp>
            <a:spAutoFit/>
          </a:bodyPr>
          <a:lstStyle/>
          <a:p>
            <a:r>
              <a:rPr lang="en-US" sz="1800">
                <a:solidFill>
                  <a:srgbClr val="000090"/>
                </a:solidFill>
              </a:rPr>
              <a:t>QD3</a:t>
            </a:r>
          </a:p>
        </p:txBody>
      </p:sp>
      <p:sp>
        <p:nvSpPr>
          <p:cNvPr id="53259" name="TextBox 13"/>
          <p:cNvSpPr txBox="1">
            <a:spLocks noChangeArrowheads="1"/>
          </p:cNvSpPr>
          <p:nvPr/>
        </p:nvSpPr>
        <p:spPr bwMode="auto">
          <a:xfrm rot="2370928">
            <a:off x="6119813" y="3592513"/>
            <a:ext cx="504825" cy="369887"/>
          </a:xfrm>
          <a:prstGeom prst="rect">
            <a:avLst/>
          </a:prstGeom>
          <a:noFill/>
          <a:ln w="9525">
            <a:noFill/>
            <a:miter lim="800000"/>
            <a:headEnd/>
            <a:tailEnd/>
          </a:ln>
        </p:spPr>
        <p:txBody>
          <a:bodyPr wrap="none">
            <a:prstTxWarp prst="textNoShape">
              <a:avLst/>
            </a:prstTxWarp>
            <a:spAutoFit/>
          </a:bodyPr>
          <a:lstStyle/>
          <a:p>
            <a:r>
              <a:rPr lang="en-US" sz="1800">
                <a:solidFill>
                  <a:srgbClr val="000090"/>
                </a:solidFill>
              </a:rPr>
              <a:t>QD</a:t>
            </a:r>
          </a:p>
        </p:txBody>
      </p:sp>
      <p:sp>
        <p:nvSpPr>
          <p:cNvPr id="53260" name="TextBox 14"/>
          <p:cNvSpPr txBox="1">
            <a:spLocks noChangeArrowheads="1"/>
          </p:cNvSpPr>
          <p:nvPr/>
        </p:nvSpPr>
        <p:spPr bwMode="auto">
          <a:xfrm rot="1737442">
            <a:off x="5249863" y="3038475"/>
            <a:ext cx="593725" cy="369888"/>
          </a:xfrm>
          <a:prstGeom prst="rect">
            <a:avLst/>
          </a:prstGeom>
          <a:noFill/>
          <a:ln w="9525">
            <a:noFill/>
            <a:miter lim="800000"/>
            <a:headEnd/>
            <a:tailEnd/>
          </a:ln>
        </p:spPr>
        <p:txBody>
          <a:bodyPr wrap="none">
            <a:prstTxWarp prst="textNoShape">
              <a:avLst/>
            </a:prstTxWarp>
            <a:spAutoFit/>
          </a:bodyPr>
          <a:lstStyle/>
          <a:p>
            <a:r>
              <a:rPr lang="en-US" sz="1800">
                <a:solidFill>
                  <a:srgbClr val="000090"/>
                </a:solidFill>
              </a:rPr>
              <a:t>QF3</a:t>
            </a:r>
          </a:p>
        </p:txBody>
      </p:sp>
      <p:sp>
        <p:nvSpPr>
          <p:cNvPr id="13" name="Rectangle 5"/>
          <p:cNvSpPr>
            <a:spLocks noGrp="1" noChangeArrowheads="1"/>
          </p:cNvSpPr>
          <p:nvPr>
            <p:ph type="ftr" sz="quarter" idx="4294967295"/>
          </p:nvPr>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
        <p:nvSpPr>
          <p:cNvPr id="14"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28</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9" name="AutoShape 2"/>
          <p:cNvSpPr>
            <a:spLocks noGrp="1" noChangeAspect="1" noChangeArrowheads="1"/>
          </p:cNvSpPr>
          <p:nvPr>
            <p:ph type="title"/>
          </p:nvPr>
        </p:nvSpPr>
        <p:spPr>
          <a:xfrm>
            <a:off x="0" y="0"/>
            <a:ext cx="9144000" cy="896938"/>
          </a:xfrm>
          <a:solidFill>
            <a:schemeClr val="bg1"/>
          </a:solidFill>
        </p:spPr>
        <p:txBody>
          <a:bodyPr/>
          <a:lstStyle/>
          <a:p>
            <a:r>
              <a:rPr lang="en-US" sz="2400" b="0">
                <a:solidFill>
                  <a:srgbClr val="003399"/>
                </a:solidFill>
                <a:ea typeface="ＭＳ Ｐゴシック" pitchFamily="-65" charset="-128"/>
                <a:cs typeface="ＭＳ Ｐゴシック" pitchFamily="-65" charset="-128"/>
              </a:rPr>
              <a:t>Asynchronous arcs: 3.35 GeV Betatron Functions</a:t>
            </a:r>
            <a:br>
              <a:rPr lang="en-US" sz="2400" b="0">
                <a:solidFill>
                  <a:srgbClr val="003399"/>
                </a:solidFill>
                <a:ea typeface="ＭＳ Ｐゴシック" pitchFamily="-65" charset="-128"/>
                <a:cs typeface="ＭＳ Ｐゴシック" pitchFamily="-65" charset="-128"/>
              </a:rPr>
            </a:br>
            <a:r>
              <a:rPr lang="en-US" sz="2400" b="0">
                <a:solidFill>
                  <a:srgbClr val="003399"/>
                </a:solidFill>
                <a:ea typeface="ＭＳ Ｐゴシック" pitchFamily="-65" charset="-128"/>
                <a:cs typeface="ＭＳ Ｐゴシック" pitchFamily="-65" charset="-128"/>
              </a:rPr>
              <a:t> Dmitri Kayran, Dejan Trbojevic</a:t>
            </a:r>
          </a:p>
        </p:txBody>
      </p:sp>
      <p:pic>
        <p:nvPicPr>
          <p:cNvPr id="55300" name="Picture 4" descr="BetatronFunctionsInArcs.jpg"/>
          <p:cNvPicPr>
            <a:picLocks noChangeAspect="1"/>
          </p:cNvPicPr>
          <p:nvPr/>
        </p:nvPicPr>
        <p:blipFill>
          <a:blip r:embed="rId3"/>
          <a:srcRect/>
          <a:stretch>
            <a:fillRect/>
          </a:stretch>
        </p:blipFill>
        <p:spPr bwMode="auto">
          <a:xfrm>
            <a:off x="917575" y="0"/>
            <a:ext cx="6821593" cy="6400800"/>
          </a:xfrm>
          <a:prstGeom prst="rect">
            <a:avLst/>
          </a:prstGeom>
          <a:noFill/>
          <a:ln w="9525">
            <a:noFill/>
            <a:miter lim="800000"/>
            <a:headEnd/>
            <a:tailEnd/>
          </a:ln>
        </p:spPr>
      </p:pic>
      <p:sp>
        <p:nvSpPr>
          <p:cNvPr id="5" name="Rectangle 5"/>
          <p:cNvSpPr>
            <a:spLocks noGrp="1" noChangeArrowheads="1"/>
          </p:cNvSpPr>
          <p:nvPr>
            <p:ph type="ftr" sz="quarter" idx="4294967295"/>
          </p:nvPr>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
        <p:nvSpPr>
          <p:cNvPr id="6"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29</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62000" y="228600"/>
            <a:ext cx="7620000" cy="558800"/>
          </a:xfrm>
          <a:noFill/>
        </p:spPr>
        <p:txBody>
          <a:bodyPr/>
          <a:lstStyle/>
          <a:p>
            <a:pPr eaLnBrk="1" hangingPunct="1"/>
            <a:r>
              <a:rPr lang="en-US"/>
              <a:t>ERL-based eRHIC Design</a:t>
            </a:r>
          </a:p>
        </p:txBody>
      </p:sp>
      <p:sp>
        <p:nvSpPr>
          <p:cNvPr id="19459" name="Text Box 3"/>
          <p:cNvSpPr txBox="1">
            <a:spLocks noChangeArrowheads="1"/>
          </p:cNvSpPr>
          <p:nvPr/>
        </p:nvSpPr>
        <p:spPr bwMode="auto">
          <a:xfrm>
            <a:off x="4876800" y="838200"/>
            <a:ext cx="4267200" cy="4955203"/>
          </a:xfrm>
          <a:prstGeom prst="rect">
            <a:avLst/>
          </a:prstGeom>
          <a:noFill/>
          <a:ln w="9525">
            <a:noFill/>
            <a:miter lim="800000"/>
            <a:headEnd/>
            <a:tailEnd/>
          </a:ln>
        </p:spPr>
        <p:txBody>
          <a:bodyPr wrap="square">
            <a:prstTxWarp prst="textNoShape">
              <a:avLst/>
            </a:prstTxWarp>
            <a:spAutoFit/>
          </a:bodyPr>
          <a:lstStyle/>
          <a:p>
            <a:pPr eaLnBrk="0" hangingPunct="0"/>
            <a:endParaRPr lang="en-US" sz="1000" dirty="0"/>
          </a:p>
          <a:p>
            <a:pPr lvl="1" indent="-285750" eaLnBrk="0" hangingPunct="0">
              <a:buFont typeface="Wingdings" pitchFamily="-65" charset="2"/>
              <a:buChar char="Ø"/>
            </a:pPr>
            <a:r>
              <a:rPr lang="en-US" sz="1800" dirty="0">
                <a:solidFill>
                  <a:srgbClr val="000090"/>
                </a:solidFill>
                <a:latin typeface="Tahoma"/>
              </a:rPr>
              <a:t>10 </a:t>
            </a:r>
            <a:r>
              <a:rPr lang="en-US" sz="1800" dirty="0" err="1">
                <a:solidFill>
                  <a:srgbClr val="000090"/>
                </a:solidFill>
                <a:latin typeface="Tahoma"/>
              </a:rPr>
              <a:t>GeV</a:t>
            </a:r>
            <a:r>
              <a:rPr lang="en-US" sz="1800" dirty="0">
                <a:solidFill>
                  <a:srgbClr val="000090"/>
                </a:solidFill>
                <a:latin typeface="Tahoma"/>
              </a:rPr>
              <a:t> electron design energy.</a:t>
            </a:r>
          </a:p>
          <a:p>
            <a:pPr lvl="1" indent="-285750" eaLnBrk="0" hangingPunct="0">
              <a:buFont typeface="Wingdings" pitchFamily="-65" charset="2"/>
              <a:buNone/>
            </a:pPr>
            <a:r>
              <a:rPr lang="en-US" sz="1800" dirty="0">
                <a:solidFill>
                  <a:srgbClr val="000090"/>
                </a:solidFill>
                <a:latin typeface="Tahoma"/>
              </a:rPr>
              <a:t>     Possible upgrade to 20 </a:t>
            </a:r>
            <a:r>
              <a:rPr lang="en-US" sz="1800" dirty="0" err="1">
                <a:solidFill>
                  <a:srgbClr val="000090"/>
                </a:solidFill>
                <a:latin typeface="Tahoma"/>
              </a:rPr>
              <a:t>GeV</a:t>
            </a:r>
            <a:r>
              <a:rPr lang="en-US" sz="1800" dirty="0">
                <a:solidFill>
                  <a:srgbClr val="000090"/>
                </a:solidFill>
                <a:latin typeface="Tahoma"/>
              </a:rPr>
              <a:t> by</a:t>
            </a:r>
          </a:p>
          <a:p>
            <a:pPr lvl="1" indent="-285750" eaLnBrk="0" hangingPunct="0">
              <a:buFont typeface="Wingdings" pitchFamily="-65" charset="2"/>
              <a:buNone/>
            </a:pPr>
            <a:r>
              <a:rPr lang="en-US" sz="1800" dirty="0">
                <a:solidFill>
                  <a:srgbClr val="000090"/>
                </a:solidFill>
                <a:latin typeface="Tahoma"/>
              </a:rPr>
              <a:t>     doubling main </a:t>
            </a:r>
            <a:r>
              <a:rPr lang="en-US" sz="1800" dirty="0" err="1">
                <a:solidFill>
                  <a:srgbClr val="000090"/>
                </a:solidFill>
                <a:latin typeface="Tahoma"/>
              </a:rPr>
              <a:t>linac</a:t>
            </a:r>
            <a:r>
              <a:rPr lang="en-US" sz="1800" dirty="0">
                <a:solidFill>
                  <a:srgbClr val="000090"/>
                </a:solidFill>
                <a:latin typeface="Tahoma"/>
              </a:rPr>
              <a:t> length.</a:t>
            </a:r>
          </a:p>
          <a:p>
            <a:pPr lvl="1" indent="-285750" eaLnBrk="0" hangingPunct="0">
              <a:buFont typeface="Wingdings" pitchFamily="-65" charset="2"/>
              <a:buChar char="Ø"/>
            </a:pPr>
            <a:r>
              <a:rPr lang="en-US" sz="1800" dirty="0">
                <a:solidFill>
                  <a:srgbClr val="000090"/>
                </a:solidFill>
                <a:latin typeface="Tahoma"/>
              </a:rPr>
              <a:t>5 recirculation passes ( 4 of them in the RHIC tunnel) </a:t>
            </a:r>
          </a:p>
          <a:p>
            <a:pPr lvl="1" indent="-285750" eaLnBrk="0" hangingPunct="0">
              <a:buFont typeface="Wingdings" pitchFamily="-65" charset="2"/>
              <a:buChar char="Ø"/>
            </a:pPr>
            <a:r>
              <a:rPr lang="en-US" sz="1800" dirty="0">
                <a:solidFill>
                  <a:srgbClr val="000090"/>
                </a:solidFill>
                <a:latin typeface="Tahoma"/>
              </a:rPr>
              <a:t>Multiple electron-</a:t>
            </a:r>
            <a:r>
              <a:rPr lang="en-US" sz="1800" dirty="0" err="1">
                <a:solidFill>
                  <a:srgbClr val="000090"/>
                </a:solidFill>
                <a:latin typeface="Tahoma"/>
              </a:rPr>
              <a:t>hadron</a:t>
            </a:r>
            <a:r>
              <a:rPr lang="en-US" sz="1800" dirty="0">
                <a:solidFill>
                  <a:srgbClr val="000090"/>
                </a:solidFill>
                <a:latin typeface="Tahoma"/>
              </a:rPr>
              <a:t> interaction points (</a:t>
            </a:r>
            <a:r>
              <a:rPr lang="en-US" sz="1800" dirty="0" err="1">
                <a:solidFill>
                  <a:srgbClr val="000090"/>
                </a:solidFill>
                <a:latin typeface="Tahoma"/>
              </a:rPr>
              <a:t>IPs</a:t>
            </a:r>
            <a:r>
              <a:rPr lang="en-US" sz="1800" dirty="0">
                <a:solidFill>
                  <a:srgbClr val="000090"/>
                </a:solidFill>
                <a:latin typeface="Tahoma"/>
              </a:rPr>
              <a:t>) and detectors;</a:t>
            </a:r>
          </a:p>
          <a:p>
            <a:pPr lvl="1" indent="-285750" eaLnBrk="0" hangingPunct="0">
              <a:buFont typeface="Wingdings" pitchFamily="-65" charset="2"/>
              <a:buChar char="Ø"/>
            </a:pPr>
            <a:r>
              <a:rPr lang="en-US" sz="1800" dirty="0">
                <a:solidFill>
                  <a:srgbClr val="000090"/>
                </a:solidFill>
                <a:latin typeface="Tahoma"/>
              </a:rPr>
              <a:t>Full polarization transparency at all energies for the electron beam;</a:t>
            </a:r>
          </a:p>
          <a:p>
            <a:pPr lvl="1" indent="-285750" eaLnBrk="0" hangingPunct="0">
              <a:buFont typeface="Wingdings" pitchFamily="-65" charset="2"/>
              <a:buChar char="Ø"/>
            </a:pPr>
            <a:r>
              <a:rPr lang="en-US" sz="1800" dirty="0">
                <a:solidFill>
                  <a:srgbClr val="000090"/>
                </a:solidFill>
                <a:latin typeface="Tahoma"/>
              </a:rPr>
              <a:t>Ability to take full advantage of transverse cooling of the </a:t>
            </a:r>
            <a:r>
              <a:rPr lang="en-US" sz="1800" dirty="0" err="1">
                <a:solidFill>
                  <a:srgbClr val="000090"/>
                </a:solidFill>
                <a:latin typeface="Tahoma"/>
              </a:rPr>
              <a:t>hadron</a:t>
            </a:r>
            <a:r>
              <a:rPr lang="en-US" sz="1800" dirty="0">
                <a:solidFill>
                  <a:srgbClr val="000090"/>
                </a:solidFill>
                <a:latin typeface="Tahoma"/>
              </a:rPr>
              <a:t> beams;</a:t>
            </a:r>
          </a:p>
          <a:p>
            <a:pPr lvl="1" indent="-285750" eaLnBrk="0" hangingPunct="0">
              <a:buFont typeface="Wingdings" pitchFamily="-65" charset="2"/>
              <a:buChar char="Ø"/>
            </a:pPr>
            <a:r>
              <a:rPr lang="en-US" sz="1800" dirty="0">
                <a:solidFill>
                  <a:srgbClr val="000090"/>
                </a:solidFill>
                <a:latin typeface="Tahoma"/>
              </a:rPr>
              <a:t>Possible options to include polarized positrons: compact storage ring; </a:t>
            </a:r>
            <a:r>
              <a:rPr lang="en-US" sz="1800" dirty="0" err="1">
                <a:solidFill>
                  <a:srgbClr val="000090"/>
                </a:solidFill>
                <a:latin typeface="Tahoma"/>
              </a:rPr>
              <a:t>compton</a:t>
            </a:r>
            <a:r>
              <a:rPr lang="en-US" sz="1800" dirty="0">
                <a:solidFill>
                  <a:srgbClr val="000090"/>
                </a:solidFill>
                <a:latin typeface="Tahoma"/>
              </a:rPr>
              <a:t> backscattered; </a:t>
            </a:r>
            <a:r>
              <a:rPr lang="en-US" sz="1800" dirty="0" err="1">
                <a:solidFill>
                  <a:srgbClr val="000090"/>
                </a:solidFill>
                <a:latin typeface="Tahoma"/>
              </a:rPr>
              <a:t>undulator</a:t>
            </a:r>
            <a:r>
              <a:rPr lang="en-US" sz="1800" dirty="0">
                <a:solidFill>
                  <a:srgbClr val="000090"/>
                </a:solidFill>
                <a:latin typeface="Tahoma"/>
              </a:rPr>
              <a:t>-based. Though at lower luminosity. </a:t>
            </a:r>
          </a:p>
        </p:txBody>
      </p:sp>
      <p:pic>
        <p:nvPicPr>
          <p:cNvPr id="19460" name="Picture 4"/>
          <p:cNvPicPr>
            <a:picLocks noChangeAspect="1" noChangeArrowheads="1"/>
          </p:cNvPicPr>
          <p:nvPr/>
        </p:nvPicPr>
        <p:blipFill>
          <a:blip r:embed="rId2"/>
          <a:srcRect/>
          <a:stretch>
            <a:fillRect/>
          </a:stretch>
        </p:blipFill>
        <p:spPr bwMode="auto">
          <a:xfrm>
            <a:off x="304800" y="990600"/>
            <a:ext cx="4848225" cy="4781550"/>
          </a:xfrm>
          <a:prstGeom prst="rect">
            <a:avLst/>
          </a:prstGeom>
          <a:noFill/>
          <a:ln w="9525">
            <a:noFill/>
            <a:miter lim="800000"/>
            <a:headEnd/>
            <a:tailEnd/>
          </a:ln>
        </p:spPr>
      </p:pic>
      <p:sp>
        <p:nvSpPr>
          <p:cNvPr id="19461" name="Text Box 5"/>
          <p:cNvSpPr txBox="1">
            <a:spLocks noChangeArrowheads="1"/>
          </p:cNvSpPr>
          <p:nvPr/>
        </p:nvSpPr>
        <p:spPr bwMode="auto">
          <a:xfrm>
            <a:off x="3505200" y="5181600"/>
            <a:ext cx="1573213" cy="473075"/>
          </a:xfrm>
          <a:prstGeom prst="rect">
            <a:avLst/>
          </a:prstGeom>
          <a:noFill/>
          <a:ln w="9525">
            <a:noFill/>
            <a:miter lim="800000"/>
            <a:headEnd/>
            <a:tailEnd/>
          </a:ln>
        </p:spPr>
        <p:txBody>
          <a:bodyPr lIns="60735" tIns="30367" rIns="60735" bIns="30367">
            <a:prstTxWarp prst="textNoShape">
              <a:avLst/>
            </a:prstTxWarp>
          </a:bodyPr>
          <a:lstStyle/>
          <a:p>
            <a:r>
              <a:rPr lang="en-US" sz="1200">
                <a:solidFill>
                  <a:srgbClr val="000000"/>
                </a:solidFill>
              </a:rPr>
              <a:t>Four recirculation passes</a:t>
            </a:r>
            <a:endParaRPr lang="en-US" sz="1200"/>
          </a:p>
        </p:txBody>
      </p:sp>
      <p:sp>
        <p:nvSpPr>
          <p:cNvPr id="19462" name="Rectangle 6"/>
          <p:cNvSpPr>
            <a:spLocks noChangeArrowheads="1"/>
          </p:cNvSpPr>
          <p:nvPr/>
        </p:nvSpPr>
        <p:spPr bwMode="auto">
          <a:xfrm rot="1800000">
            <a:off x="1322388" y="4643438"/>
            <a:ext cx="896937" cy="112712"/>
          </a:xfrm>
          <a:prstGeom prst="rect">
            <a:avLst/>
          </a:prstGeom>
          <a:pattFill prst="solidDmnd">
            <a:fgClr>
              <a:srgbClr val="F8F8F8"/>
            </a:fgClr>
            <a:bgClr>
              <a:srgbClr val="84AC84"/>
            </a:bgClr>
          </a:pattFill>
          <a:ln w="9525">
            <a:solidFill>
              <a:schemeClr val="tx1"/>
            </a:solidFill>
            <a:miter lim="800000"/>
            <a:headEnd/>
            <a:tailEnd/>
          </a:ln>
        </p:spPr>
        <p:txBody>
          <a:bodyPr wrap="none" anchor="ctr">
            <a:prstTxWarp prst="textNoShape">
              <a:avLst/>
            </a:prstTxWarp>
          </a:bodyPr>
          <a:lstStyle/>
          <a:p>
            <a:endParaRPr lang="en-US"/>
          </a:p>
        </p:txBody>
      </p:sp>
      <p:sp>
        <p:nvSpPr>
          <p:cNvPr id="19463" name="Freeform 7"/>
          <p:cNvSpPr>
            <a:spLocks/>
          </p:cNvSpPr>
          <p:nvPr/>
        </p:nvSpPr>
        <p:spPr bwMode="auto">
          <a:xfrm>
            <a:off x="1271588" y="4465638"/>
            <a:ext cx="923925" cy="625475"/>
          </a:xfrm>
          <a:custGeom>
            <a:avLst/>
            <a:gdLst>
              <a:gd name="T0" fmla="*/ 71 w 563"/>
              <a:gd name="T1" fmla="*/ 12 h 381"/>
              <a:gd name="T2" fmla="*/ 7 w 563"/>
              <a:gd name="T3" fmla="*/ 12 h 381"/>
              <a:gd name="T4" fmla="*/ 31 w 563"/>
              <a:gd name="T5" fmla="*/ 84 h 381"/>
              <a:gd name="T6" fmla="*/ 175 w 563"/>
              <a:gd name="T7" fmla="*/ 180 h 381"/>
              <a:gd name="T8" fmla="*/ 471 w 563"/>
              <a:gd name="T9" fmla="*/ 356 h 381"/>
              <a:gd name="T10" fmla="*/ 551 w 563"/>
              <a:gd name="T11" fmla="*/ 332 h 381"/>
              <a:gd name="T12" fmla="*/ 543 w 563"/>
              <a:gd name="T13" fmla="*/ 284 h 381"/>
              <a:gd name="T14" fmla="*/ 0 60000 65536"/>
              <a:gd name="T15" fmla="*/ 0 60000 65536"/>
              <a:gd name="T16" fmla="*/ 0 60000 65536"/>
              <a:gd name="T17" fmla="*/ 0 60000 65536"/>
              <a:gd name="T18" fmla="*/ 0 60000 65536"/>
              <a:gd name="T19" fmla="*/ 0 60000 65536"/>
              <a:gd name="T20" fmla="*/ 0 60000 65536"/>
              <a:gd name="T21" fmla="*/ 0 w 563"/>
              <a:gd name="T22" fmla="*/ 0 h 381"/>
              <a:gd name="T23" fmla="*/ 563 w 563"/>
              <a:gd name="T24" fmla="*/ 381 h 3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3" h="381">
                <a:moveTo>
                  <a:pt x="71" y="12"/>
                </a:moveTo>
                <a:cubicBezTo>
                  <a:pt x="60" y="13"/>
                  <a:pt x="14" y="0"/>
                  <a:pt x="7" y="12"/>
                </a:cubicBezTo>
                <a:cubicBezTo>
                  <a:pt x="0" y="24"/>
                  <a:pt x="3" y="56"/>
                  <a:pt x="31" y="84"/>
                </a:cubicBezTo>
                <a:cubicBezTo>
                  <a:pt x="59" y="112"/>
                  <a:pt x="102" y="135"/>
                  <a:pt x="175" y="180"/>
                </a:cubicBezTo>
                <a:cubicBezTo>
                  <a:pt x="248" y="225"/>
                  <a:pt x="408" y="331"/>
                  <a:pt x="471" y="356"/>
                </a:cubicBezTo>
                <a:cubicBezTo>
                  <a:pt x="534" y="381"/>
                  <a:pt x="539" y="344"/>
                  <a:pt x="551" y="332"/>
                </a:cubicBezTo>
                <a:cubicBezTo>
                  <a:pt x="563" y="320"/>
                  <a:pt x="545" y="294"/>
                  <a:pt x="543" y="284"/>
                </a:cubicBezTo>
              </a:path>
            </a:pathLst>
          </a:custGeom>
          <a:noFill/>
          <a:ln w="25400">
            <a:solidFill>
              <a:srgbClr val="99CC00"/>
            </a:solidFill>
            <a:round/>
            <a:headEnd/>
            <a:tailEnd/>
          </a:ln>
        </p:spPr>
        <p:txBody>
          <a:bodyPr wrap="none">
            <a:prstTxWarp prst="textNoShape">
              <a:avLst/>
            </a:prstTxWarp>
          </a:bodyPr>
          <a:lstStyle/>
          <a:p>
            <a:endParaRPr lang="en-US"/>
          </a:p>
        </p:txBody>
      </p:sp>
      <p:sp>
        <p:nvSpPr>
          <p:cNvPr id="19464" name="Rectangle 8"/>
          <p:cNvSpPr>
            <a:spLocks noChangeArrowheads="1"/>
          </p:cNvSpPr>
          <p:nvPr/>
        </p:nvSpPr>
        <p:spPr bwMode="auto">
          <a:xfrm rot="1800000">
            <a:off x="1558925" y="4762500"/>
            <a:ext cx="227013" cy="112713"/>
          </a:xfrm>
          <a:prstGeom prst="rect">
            <a:avLst/>
          </a:prstGeom>
          <a:pattFill prst="solidDmnd">
            <a:fgClr>
              <a:srgbClr val="F8F8F8"/>
            </a:fgClr>
            <a:bgClr>
              <a:srgbClr val="84AC84"/>
            </a:bgClr>
          </a:pattFill>
          <a:ln w="9525">
            <a:solidFill>
              <a:schemeClr val="tx1"/>
            </a:solidFill>
            <a:miter lim="800000"/>
            <a:headEnd/>
            <a:tailEnd/>
          </a:ln>
        </p:spPr>
        <p:txBody>
          <a:bodyPr wrap="none" anchor="ctr">
            <a:prstTxWarp prst="textNoShape">
              <a:avLst/>
            </a:prstTxWarp>
          </a:bodyPr>
          <a:lstStyle/>
          <a:p>
            <a:endParaRPr lang="en-US"/>
          </a:p>
        </p:txBody>
      </p:sp>
      <p:grpSp>
        <p:nvGrpSpPr>
          <p:cNvPr id="19465" name="Group 9"/>
          <p:cNvGrpSpPr>
            <a:grpSpLocks/>
          </p:cNvGrpSpPr>
          <p:nvPr/>
        </p:nvGrpSpPr>
        <p:grpSpPr bwMode="auto">
          <a:xfrm>
            <a:off x="1244600" y="4683125"/>
            <a:ext cx="314325" cy="79375"/>
            <a:chOff x="864" y="3024"/>
            <a:chExt cx="192" cy="48"/>
          </a:xfrm>
        </p:grpSpPr>
        <p:sp>
          <p:nvSpPr>
            <p:cNvPr id="19497" name="Line 10"/>
            <p:cNvSpPr>
              <a:spLocks noChangeShapeType="1"/>
            </p:cNvSpPr>
            <p:nvPr/>
          </p:nvSpPr>
          <p:spPr bwMode="auto">
            <a:xfrm flipH="1">
              <a:off x="960" y="3072"/>
              <a:ext cx="96" cy="0"/>
            </a:xfrm>
            <a:prstGeom prst="line">
              <a:avLst/>
            </a:prstGeom>
            <a:noFill/>
            <a:ln w="25400">
              <a:solidFill>
                <a:srgbClr val="99CC00"/>
              </a:solidFill>
              <a:round/>
              <a:headEnd/>
              <a:tailEnd/>
            </a:ln>
          </p:spPr>
          <p:txBody>
            <a:bodyPr wrap="none">
              <a:prstTxWarp prst="textNoShape">
                <a:avLst/>
              </a:prstTxWarp>
            </a:bodyPr>
            <a:lstStyle/>
            <a:p>
              <a:endParaRPr lang="en-US"/>
            </a:p>
          </p:txBody>
        </p:sp>
        <p:sp>
          <p:nvSpPr>
            <p:cNvPr id="19498" name="Rectangle 11"/>
            <p:cNvSpPr>
              <a:spLocks noChangeArrowheads="1"/>
            </p:cNvSpPr>
            <p:nvPr/>
          </p:nvSpPr>
          <p:spPr bwMode="auto">
            <a:xfrm rot="1800000">
              <a:off x="864" y="3024"/>
              <a:ext cx="96" cy="48"/>
            </a:xfrm>
            <a:prstGeom prst="rect">
              <a:avLst/>
            </a:prstGeom>
            <a:solidFill>
              <a:srgbClr val="808080"/>
            </a:solidFill>
            <a:ln w="9525">
              <a:solidFill>
                <a:schemeClr val="tx1"/>
              </a:solidFill>
              <a:miter lim="800000"/>
              <a:headEnd/>
              <a:tailEnd/>
            </a:ln>
          </p:spPr>
          <p:txBody>
            <a:bodyPr wrap="none" anchor="ctr">
              <a:prstTxWarp prst="textNoShape">
                <a:avLst/>
              </a:prstTxWarp>
            </a:bodyPr>
            <a:lstStyle/>
            <a:p>
              <a:endParaRPr lang="en-US"/>
            </a:p>
          </p:txBody>
        </p:sp>
      </p:grpSp>
      <p:sp>
        <p:nvSpPr>
          <p:cNvPr id="19466" name="Freeform 12"/>
          <p:cNvSpPr>
            <a:spLocks/>
          </p:cNvSpPr>
          <p:nvPr/>
        </p:nvSpPr>
        <p:spPr bwMode="auto">
          <a:xfrm>
            <a:off x="1716088" y="4860925"/>
            <a:ext cx="101600" cy="169863"/>
          </a:xfrm>
          <a:custGeom>
            <a:avLst/>
            <a:gdLst>
              <a:gd name="T0" fmla="*/ 0 w 62"/>
              <a:gd name="T1" fmla="*/ 0 h 104"/>
              <a:gd name="T2" fmla="*/ 62 w 62"/>
              <a:gd name="T3" fmla="*/ 104 h 104"/>
              <a:gd name="T4" fmla="*/ 0 60000 65536"/>
              <a:gd name="T5" fmla="*/ 0 60000 65536"/>
              <a:gd name="T6" fmla="*/ 0 w 62"/>
              <a:gd name="T7" fmla="*/ 0 h 104"/>
              <a:gd name="T8" fmla="*/ 62 w 62"/>
              <a:gd name="T9" fmla="*/ 104 h 104"/>
            </a:gdLst>
            <a:ahLst/>
            <a:cxnLst>
              <a:cxn ang="T4">
                <a:pos x="T0" y="T1"/>
              </a:cxn>
              <a:cxn ang="T5">
                <a:pos x="T2" y="T3"/>
              </a:cxn>
            </a:cxnLst>
            <a:rect l="T6" t="T7" r="T8" b="T9"/>
            <a:pathLst>
              <a:path w="62" h="104">
                <a:moveTo>
                  <a:pt x="0" y="0"/>
                </a:moveTo>
                <a:lnTo>
                  <a:pt x="62" y="104"/>
                </a:lnTo>
              </a:path>
            </a:pathLst>
          </a:custGeom>
          <a:noFill/>
          <a:ln w="25400">
            <a:solidFill>
              <a:srgbClr val="99CC00"/>
            </a:solidFill>
            <a:round/>
            <a:headEnd/>
            <a:tailEnd/>
          </a:ln>
        </p:spPr>
        <p:txBody>
          <a:bodyPr wrap="none">
            <a:prstTxWarp prst="textNoShape">
              <a:avLst/>
            </a:prstTxWarp>
          </a:bodyPr>
          <a:lstStyle/>
          <a:p>
            <a:endParaRPr lang="en-US"/>
          </a:p>
        </p:txBody>
      </p:sp>
      <p:sp>
        <p:nvSpPr>
          <p:cNvPr id="19467" name="Rectangle 13"/>
          <p:cNvSpPr>
            <a:spLocks noChangeArrowheads="1"/>
          </p:cNvSpPr>
          <p:nvPr/>
        </p:nvSpPr>
        <p:spPr bwMode="auto">
          <a:xfrm rot="-9000000">
            <a:off x="1819275" y="5030788"/>
            <a:ext cx="157163" cy="79375"/>
          </a:xfrm>
          <a:prstGeom prst="rect">
            <a:avLst/>
          </a:prstGeom>
          <a:solidFill>
            <a:srgbClr val="800080"/>
          </a:solidFill>
          <a:ln w="9525">
            <a:solidFill>
              <a:schemeClr val="tx1"/>
            </a:solidFill>
            <a:miter lim="800000"/>
            <a:headEnd/>
            <a:tailEnd/>
          </a:ln>
        </p:spPr>
        <p:txBody>
          <a:bodyPr wrap="none" anchor="ctr">
            <a:prstTxWarp prst="textNoShape">
              <a:avLst/>
            </a:prstTxWarp>
          </a:bodyPr>
          <a:lstStyle/>
          <a:p>
            <a:endParaRPr lang="en-US"/>
          </a:p>
        </p:txBody>
      </p:sp>
      <p:sp>
        <p:nvSpPr>
          <p:cNvPr id="19468" name="Freeform 14"/>
          <p:cNvSpPr>
            <a:spLocks/>
          </p:cNvSpPr>
          <p:nvPr/>
        </p:nvSpPr>
        <p:spPr bwMode="auto">
          <a:xfrm>
            <a:off x="1052513" y="4457700"/>
            <a:ext cx="1187450" cy="792163"/>
          </a:xfrm>
          <a:custGeom>
            <a:avLst/>
            <a:gdLst>
              <a:gd name="T0" fmla="*/ 189 w 724"/>
              <a:gd name="T1" fmla="*/ 9 h 482"/>
              <a:gd name="T2" fmla="*/ 69 w 724"/>
              <a:gd name="T3" fmla="*/ 25 h 482"/>
              <a:gd name="T4" fmla="*/ 37 w 724"/>
              <a:gd name="T5" fmla="*/ 161 h 482"/>
              <a:gd name="T6" fmla="*/ 293 w 724"/>
              <a:gd name="T7" fmla="*/ 337 h 482"/>
              <a:gd name="T8" fmla="*/ 589 w 724"/>
              <a:gd name="T9" fmla="*/ 473 h 482"/>
              <a:gd name="T10" fmla="*/ 709 w 724"/>
              <a:gd name="T11" fmla="*/ 393 h 482"/>
              <a:gd name="T12" fmla="*/ 677 w 724"/>
              <a:gd name="T13" fmla="*/ 289 h 482"/>
              <a:gd name="T14" fmla="*/ 0 60000 65536"/>
              <a:gd name="T15" fmla="*/ 0 60000 65536"/>
              <a:gd name="T16" fmla="*/ 0 60000 65536"/>
              <a:gd name="T17" fmla="*/ 0 60000 65536"/>
              <a:gd name="T18" fmla="*/ 0 60000 65536"/>
              <a:gd name="T19" fmla="*/ 0 60000 65536"/>
              <a:gd name="T20" fmla="*/ 0 60000 65536"/>
              <a:gd name="T21" fmla="*/ 0 w 724"/>
              <a:gd name="T22" fmla="*/ 0 h 482"/>
              <a:gd name="T23" fmla="*/ 724 w 724"/>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4" h="482">
                <a:moveTo>
                  <a:pt x="189" y="9"/>
                </a:moveTo>
                <a:cubicBezTo>
                  <a:pt x="169" y="10"/>
                  <a:pt x="94" y="0"/>
                  <a:pt x="69" y="25"/>
                </a:cubicBezTo>
                <a:cubicBezTo>
                  <a:pt x="44" y="50"/>
                  <a:pt x="0" y="109"/>
                  <a:pt x="37" y="161"/>
                </a:cubicBezTo>
                <a:cubicBezTo>
                  <a:pt x="74" y="213"/>
                  <a:pt x="201" y="285"/>
                  <a:pt x="293" y="337"/>
                </a:cubicBezTo>
                <a:cubicBezTo>
                  <a:pt x="385" y="389"/>
                  <a:pt x="520" y="464"/>
                  <a:pt x="589" y="473"/>
                </a:cubicBezTo>
                <a:cubicBezTo>
                  <a:pt x="658" y="482"/>
                  <a:pt x="694" y="424"/>
                  <a:pt x="709" y="393"/>
                </a:cubicBezTo>
                <a:cubicBezTo>
                  <a:pt x="724" y="362"/>
                  <a:pt x="684" y="311"/>
                  <a:pt x="677" y="289"/>
                </a:cubicBezTo>
              </a:path>
            </a:pathLst>
          </a:custGeom>
          <a:noFill/>
          <a:ln w="25400">
            <a:solidFill>
              <a:srgbClr val="99CC00"/>
            </a:solidFill>
            <a:round/>
            <a:headEnd/>
            <a:tailEnd/>
          </a:ln>
        </p:spPr>
        <p:txBody>
          <a:bodyPr wrap="none">
            <a:prstTxWarp prst="textNoShape">
              <a:avLst/>
            </a:prstTxWarp>
          </a:bodyPr>
          <a:lstStyle/>
          <a:p>
            <a:endParaRPr lang="en-US"/>
          </a:p>
        </p:txBody>
      </p:sp>
      <p:sp>
        <p:nvSpPr>
          <p:cNvPr id="19469" name="Freeform 15"/>
          <p:cNvSpPr>
            <a:spLocks/>
          </p:cNvSpPr>
          <p:nvPr/>
        </p:nvSpPr>
        <p:spPr bwMode="auto">
          <a:xfrm>
            <a:off x="1322388" y="4919663"/>
            <a:ext cx="236537" cy="131762"/>
          </a:xfrm>
          <a:custGeom>
            <a:avLst/>
            <a:gdLst>
              <a:gd name="T0" fmla="*/ 144 w 144"/>
              <a:gd name="T1" fmla="*/ 80 h 80"/>
              <a:gd name="T2" fmla="*/ 0 w 144"/>
              <a:gd name="T3" fmla="*/ 0 h 80"/>
              <a:gd name="T4" fmla="*/ 0 60000 65536"/>
              <a:gd name="T5" fmla="*/ 0 60000 65536"/>
              <a:gd name="T6" fmla="*/ 0 w 144"/>
              <a:gd name="T7" fmla="*/ 0 h 80"/>
              <a:gd name="T8" fmla="*/ 144 w 144"/>
              <a:gd name="T9" fmla="*/ 80 h 80"/>
            </a:gdLst>
            <a:ahLst/>
            <a:cxnLst>
              <a:cxn ang="T4">
                <a:pos x="T0" y="T1"/>
              </a:cxn>
              <a:cxn ang="T5">
                <a:pos x="T2" y="T3"/>
              </a:cxn>
            </a:cxnLst>
            <a:rect l="T6" t="T7" r="T8" b="T9"/>
            <a:pathLst>
              <a:path w="144" h="80">
                <a:moveTo>
                  <a:pt x="144" y="80"/>
                </a:moveTo>
                <a:lnTo>
                  <a:pt x="0" y="0"/>
                </a:lnTo>
              </a:path>
            </a:pathLst>
          </a:custGeom>
          <a:noFill/>
          <a:ln w="9525">
            <a:solidFill>
              <a:srgbClr val="008000"/>
            </a:solidFill>
            <a:round/>
            <a:headEnd/>
            <a:tailEnd type="triangle" w="med" len="med"/>
          </a:ln>
        </p:spPr>
        <p:txBody>
          <a:bodyPr wrap="none">
            <a:prstTxWarp prst="textNoShape">
              <a:avLst/>
            </a:prstTxWarp>
          </a:bodyPr>
          <a:lstStyle/>
          <a:p>
            <a:endParaRPr lang="en-US"/>
          </a:p>
        </p:txBody>
      </p:sp>
      <p:sp>
        <p:nvSpPr>
          <p:cNvPr id="19470" name="Line 16"/>
          <p:cNvSpPr>
            <a:spLocks noChangeShapeType="1"/>
          </p:cNvSpPr>
          <p:nvPr/>
        </p:nvSpPr>
        <p:spPr bwMode="auto">
          <a:xfrm>
            <a:off x="2438400" y="5029200"/>
            <a:ext cx="157163" cy="79375"/>
          </a:xfrm>
          <a:prstGeom prst="line">
            <a:avLst/>
          </a:prstGeom>
          <a:noFill/>
          <a:ln w="9525">
            <a:solidFill>
              <a:srgbClr val="008000"/>
            </a:solidFill>
            <a:round/>
            <a:headEnd/>
            <a:tailEnd type="triangle" w="med" len="med"/>
          </a:ln>
        </p:spPr>
        <p:txBody>
          <a:bodyPr wrap="none">
            <a:prstTxWarp prst="textNoShape">
              <a:avLst/>
            </a:prstTxWarp>
          </a:bodyPr>
          <a:lstStyle/>
          <a:p>
            <a:endParaRPr lang="en-US"/>
          </a:p>
        </p:txBody>
      </p:sp>
      <p:sp>
        <p:nvSpPr>
          <p:cNvPr id="19471" name="Line 17"/>
          <p:cNvSpPr>
            <a:spLocks noChangeShapeType="1"/>
          </p:cNvSpPr>
          <p:nvPr/>
        </p:nvSpPr>
        <p:spPr bwMode="auto">
          <a:xfrm flipH="1">
            <a:off x="693738" y="2949575"/>
            <a:ext cx="157162" cy="236538"/>
          </a:xfrm>
          <a:prstGeom prst="line">
            <a:avLst/>
          </a:prstGeom>
          <a:noFill/>
          <a:ln w="28575">
            <a:solidFill>
              <a:srgbClr val="008000"/>
            </a:solidFill>
            <a:round/>
            <a:headEnd/>
            <a:tailEnd type="triangle" w="med" len="med"/>
          </a:ln>
        </p:spPr>
        <p:txBody>
          <a:bodyPr wrap="none">
            <a:prstTxWarp prst="textNoShape">
              <a:avLst/>
            </a:prstTxWarp>
          </a:bodyPr>
          <a:lstStyle/>
          <a:p>
            <a:endParaRPr lang="en-US"/>
          </a:p>
        </p:txBody>
      </p:sp>
      <p:sp>
        <p:nvSpPr>
          <p:cNvPr id="19472" name="Rectangle 18"/>
          <p:cNvSpPr>
            <a:spLocks noChangeArrowheads="1"/>
          </p:cNvSpPr>
          <p:nvPr/>
        </p:nvSpPr>
        <p:spPr bwMode="auto">
          <a:xfrm>
            <a:off x="2611438" y="1295400"/>
            <a:ext cx="393700" cy="315913"/>
          </a:xfrm>
          <a:prstGeom prst="rect">
            <a:avLst/>
          </a:prstGeom>
          <a:pattFill prst="smCheck">
            <a:fgClr>
              <a:schemeClr val="accent1"/>
            </a:fgClr>
            <a:bgClr>
              <a:schemeClr val="bg1"/>
            </a:bgClr>
          </a:pattFill>
          <a:ln w="9525">
            <a:solidFill>
              <a:srgbClr val="99CCFF"/>
            </a:solidFill>
            <a:miter lim="800000"/>
            <a:headEnd/>
            <a:tailEnd/>
          </a:ln>
        </p:spPr>
        <p:txBody>
          <a:bodyPr wrap="none" anchor="ctr">
            <a:prstTxWarp prst="textNoShape">
              <a:avLst/>
            </a:prstTxWarp>
          </a:bodyPr>
          <a:lstStyle/>
          <a:p>
            <a:endParaRPr lang="en-US"/>
          </a:p>
        </p:txBody>
      </p:sp>
      <p:sp>
        <p:nvSpPr>
          <p:cNvPr id="19473" name="Rectangle 19"/>
          <p:cNvSpPr>
            <a:spLocks noChangeArrowheads="1"/>
          </p:cNvSpPr>
          <p:nvPr/>
        </p:nvSpPr>
        <p:spPr bwMode="auto">
          <a:xfrm rot="3600000">
            <a:off x="1103313" y="3849687"/>
            <a:ext cx="393700" cy="314325"/>
          </a:xfrm>
          <a:prstGeom prst="rect">
            <a:avLst/>
          </a:prstGeom>
          <a:pattFill prst="pct5">
            <a:fgClr>
              <a:schemeClr val="accent1"/>
            </a:fgClr>
            <a:bgClr>
              <a:schemeClr val="bg1"/>
            </a:bgClr>
          </a:pattFill>
          <a:ln w="9525">
            <a:solidFill>
              <a:srgbClr val="808080"/>
            </a:solidFill>
            <a:miter lim="800000"/>
            <a:headEnd/>
            <a:tailEnd/>
          </a:ln>
        </p:spPr>
        <p:txBody>
          <a:bodyPr wrap="none" anchor="ctr">
            <a:prstTxWarp prst="textNoShape">
              <a:avLst/>
            </a:prstTxWarp>
          </a:bodyPr>
          <a:lstStyle/>
          <a:p>
            <a:endParaRPr lang="en-US"/>
          </a:p>
        </p:txBody>
      </p:sp>
      <p:sp>
        <p:nvSpPr>
          <p:cNvPr id="19474" name="Rectangle 20"/>
          <p:cNvSpPr>
            <a:spLocks noChangeArrowheads="1"/>
          </p:cNvSpPr>
          <p:nvPr/>
        </p:nvSpPr>
        <p:spPr bwMode="auto">
          <a:xfrm>
            <a:off x="2581275" y="4603750"/>
            <a:ext cx="393700" cy="315913"/>
          </a:xfrm>
          <a:prstGeom prst="rect">
            <a:avLst/>
          </a:prstGeom>
          <a:pattFill prst="pct5">
            <a:fgClr>
              <a:schemeClr val="accent1"/>
            </a:fgClr>
            <a:bgClr>
              <a:schemeClr val="bg1"/>
            </a:bgClr>
          </a:pattFill>
          <a:ln w="9525">
            <a:solidFill>
              <a:srgbClr val="969696"/>
            </a:solidFill>
            <a:miter lim="800000"/>
            <a:headEnd/>
            <a:tailEnd/>
          </a:ln>
        </p:spPr>
        <p:txBody>
          <a:bodyPr wrap="none" anchor="ctr">
            <a:prstTxWarp prst="textNoShape">
              <a:avLst/>
            </a:prstTxWarp>
          </a:bodyPr>
          <a:lstStyle/>
          <a:p>
            <a:endParaRPr lang="en-US"/>
          </a:p>
        </p:txBody>
      </p:sp>
      <p:sp>
        <p:nvSpPr>
          <p:cNvPr id="19475" name="Text Box 21"/>
          <p:cNvSpPr txBox="1">
            <a:spLocks noChangeArrowheads="1"/>
          </p:cNvSpPr>
          <p:nvPr/>
        </p:nvSpPr>
        <p:spPr bwMode="auto">
          <a:xfrm>
            <a:off x="1244600" y="3502025"/>
            <a:ext cx="788988" cy="274638"/>
          </a:xfrm>
          <a:prstGeom prst="rect">
            <a:avLst/>
          </a:prstGeom>
          <a:noFill/>
          <a:ln w="9525">
            <a:noFill/>
            <a:miter lim="800000"/>
            <a:headEnd/>
            <a:tailEnd/>
          </a:ln>
        </p:spPr>
        <p:txBody>
          <a:bodyPr wrap="none">
            <a:prstTxWarp prst="textNoShape">
              <a:avLst/>
            </a:prstTxWarp>
            <a:spAutoFit/>
          </a:bodyPr>
          <a:lstStyle/>
          <a:p>
            <a:pPr eaLnBrk="0" hangingPunct="0"/>
            <a:r>
              <a:rPr lang="en-US" sz="1200" b="1">
                <a:solidFill>
                  <a:srgbClr val="921702"/>
                </a:solidFill>
                <a:latin typeface="Tahoma" pitchFamily="-65" charset="0"/>
              </a:rPr>
              <a:t>PHENIX</a:t>
            </a:r>
          </a:p>
        </p:txBody>
      </p:sp>
      <p:sp>
        <p:nvSpPr>
          <p:cNvPr id="19476" name="Text Box 22"/>
          <p:cNvSpPr txBox="1">
            <a:spLocks noChangeArrowheads="1"/>
          </p:cNvSpPr>
          <p:nvPr/>
        </p:nvSpPr>
        <p:spPr bwMode="auto">
          <a:xfrm>
            <a:off x="2590800" y="4343400"/>
            <a:ext cx="590550" cy="274638"/>
          </a:xfrm>
          <a:prstGeom prst="rect">
            <a:avLst/>
          </a:prstGeom>
          <a:noFill/>
          <a:ln w="9525">
            <a:noFill/>
            <a:miter lim="800000"/>
            <a:headEnd/>
            <a:tailEnd/>
          </a:ln>
        </p:spPr>
        <p:txBody>
          <a:bodyPr wrap="none">
            <a:prstTxWarp prst="textNoShape">
              <a:avLst/>
            </a:prstTxWarp>
            <a:spAutoFit/>
          </a:bodyPr>
          <a:lstStyle/>
          <a:p>
            <a:pPr eaLnBrk="0" hangingPunct="0"/>
            <a:r>
              <a:rPr lang="en-US" sz="1200" b="1">
                <a:solidFill>
                  <a:srgbClr val="921702"/>
                </a:solidFill>
                <a:latin typeface="Tahoma" pitchFamily="-65" charset="0"/>
              </a:rPr>
              <a:t>STAR</a:t>
            </a:r>
          </a:p>
        </p:txBody>
      </p:sp>
      <p:sp>
        <p:nvSpPr>
          <p:cNvPr id="19477" name="Line 23"/>
          <p:cNvSpPr>
            <a:spLocks noChangeShapeType="1"/>
          </p:cNvSpPr>
          <p:nvPr/>
        </p:nvSpPr>
        <p:spPr bwMode="auto">
          <a:xfrm>
            <a:off x="2346325" y="1374775"/>
            <a:ext cx="234950" cy="0"/>
          </a:xfrm>
          <a:prstGeom prst="line">
            <a:avLst/>
          </a:prstGeom>
          <a:noFill/>
          <a:ln w="28575">
            <a:solidFill>
              <a:srgbClr val="2C07B5"/>
            </a:solidFill>
            <a:round/>
            <a:headEnd/>
            <a:tailEnd type="triangle" w="med" len="med"/>
          </a:ln>
        </p:spPr>
        <p:txBody>
          <a:bodyPr wrap="none">
            <a:prstTxWarp prst="textNoShape">
              <a:avLst/>
            </a:prstTxWarp>
          </a:bodyPr>
          <a:lstStyle/>
          <a:p>
            <a:endParaRPr lang="en-US"/>
          </a:p>
        </p:txBody>
      </p:sp>
      <p:sp>
        <p:nvSpPr>
          <p:cNvPr id="19478" name="Line 24"/>
          <p:cNvSpPr>
            <a:spLocks noChangeShapeType="1"/>
          </p:cNvSpPr>
          <p:nvPr/>
        </p:nvSpPr>
        <p:spPr bwMode="auto">
          <a:xfrm rot="10800000">
            <a:off x="3036888" y="1374775"/>
            <a:ext cx="234950" cy="0"/>
          </a:xfrm>
          <a:prstGeom prst="line">
            <a:avLst/>
          </a:prstGeom>
          <a:noFill/>
          <a:ln w="28575">
            <a:solidFill>
              <a:srgbClr val="339966"/>
            </a:solidFill>
            <a:round/>
            <a:headEnd/>
            <a:tailEnd type="triangle" w="med" len="med"/>
          </a:ln>
        </p:spPr>
        <p:txBody>
          <a:bodyPr wrap="none">
            <a:prstTxWarp prst="textNoShape">
              <a:avLst/>
            </a:prstTxWarp>
          </a:bodyPr>
          <a:lstStyle/>
          <a:p>
            <a:endParaRPr lang="en-US"/>
          </a:p>
        </p:txBody>
      </p:sp>
      <p:sp>
        <p:nvSpPr>
          <p:cNvPr id="19479" name="Text Box 25"/>
          <p:cNvSpPr txBox="1">
            <a:spLocks noChangeArrowheads="1"/>
          </p:cNvSpPr>
          <p:nvPr/>
        </p:nvSpPr>
        <p:spPr bwMode="auto">
          <a:xfrm>
            <a:off x="2266950" y="1611313"/>
            <a:ext cx="1266825" cy="457200"/>
          </a:xfrm>
          <a:prstGeom prst="rect">
            <a:avLst/>
          </a:prstGeom>
          <a:noFill/>
          <a:ln w="9525">
            <a:noFill/>
            <a:miter lim="800000"/>
            <a:headEnd/>
            <a:tailEnd/>
          </a:ln>
        </p:spPr>
        <p:txBody>
          <a:bodyPr wrap="none">
            <a:prstTxWarp prst="textNoShape">
              <a:avLst/>
            </a:prstTxWarp>
            <a:spAutoFit/>
          </a:bodyPr>
          <a:lstStyle/>
          <a:p>
            <a:pPr eaLnBrk="0" hangingPunct="0"/>
            <a:r>
              <a:rPr lang="en-US" sz="1200" b="1">
                <a:solidFill>
                  <a:srgbClr val="921702"/>
                </a:solidFill>
                <a:latin typeface="Tahoma" pitchFamily="-65" charset="0"/>
              </a:rPr>
              <a:t>e-ion detector</a:t>
            </a:r>
          </a:p>
          <a:p>
            <a:pPr eaLnBrk="0" hangingPunct="0"/>
            <a:endParaRPr lang="en-US" sz="1200" b="1">
              <a:solidFill>
                <a:srgbClr val="921702"/>
              </a:solidFill>
              <a:latin typeface="Tahoma" pitchFamily="-65" charset="0"/>
            </a:endParaRPr>
          </a:p>
        </p:txBody>
      </p:sp>
      <p:sp>
        <p:nvSpPr>
          <p:cNvPr id="19480" name="Text Box 26"/>
          <p:cNvSpPr txBox="1">
            <a:spLocks noChangeArrowheads="1"/>
          </p:cNvSpPr>
          <p:nvPr/>
        </p:nvSpPr>
        <p:spPr bwMode="auto">
          <a:xfrm>
            <a:off x="2189163" y="3106738"/>
            <a:ext cx="1047750" cy="457200"/>
          </a:xfrm>
          <a:prstGeom prst="rect">
            <a:avLst/>
          </a:prstGeom>
          <a:noFill/>
          <a:ln w="9525">
            <a:noFill/>
            <a:miter lim="800000"/>
            <a:headEnd/>
            <a:tailEnd/>
          </a:ln>
        </p:spPr>
        <p:txBody>
          <a:bodyPr wrap="none">
            <a:prstTxWarp prst="textNoShape">
              <a:avLst/>
            </a:prstTxWarp>
            <a:spAutoFit/>
          </a:bodyPr>
          <a:lstStyle/>
          <a:p>
            <a:r>
              <a:rPr lang="en-US">
                <a:solidFill>
                  <a:srgbClr val="CC0000"/>
                </a:solidFill>
              </a:rPr>
              <a:t>eRHIC</a:t>
            </a:r>
          </a:p>
        </p:txBody>
      </p:sp>
      <p:sp>
        <p:nvSpPr>
          <p:cNvPr id="19481" name="Line 27"/>
          <p:cNvSpPr>
            <a:spLocks noChangeShapeType="1"/>
          </p:cNvSpPr>
          <p:nvPr/>
        </p:nvSpPr>
        <p:spPr bwMode="auto">
          <a:xfrm flipH="1" flipV="1">
            <a:off x="3684588" y="4919663"/>
            <a:ext cx="77787" cy="236537"/>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19482" name="Text Box 28"/>
          <p:cNvSpPr txBox="1">
            <a:spLocks noChangeArrowheads="1"/>
          </p:cNvSpPr>
          <p:nvPr/>
        </p:nvSpPr>
        <p:spPr bwMode="auto">
          <a:xfrm>
            <a:off x="1716088" y="4052888"/>
            <a:ext cx="2506662" cy="236537"/>
          </a:xfrm>
          <a:prstGeom prst="rect">
            <a:avLst/>
          </a:prstGeom>
          <a:noFill/>
          <a:ln w="9525">
            <a:noFill/>
            <a:miter lim="800000"/>
            <a:headEnd/>
            <a:tailEnd/>
          </a:ln>
        </p:spPr>
        <p:txBody>
          <a:bodyPr lIns="60735" tIns="30367" rIns="60735" bIns="30367">
            <a:prstTxWarp prst="textNoShape">
              <a:avLst/>
            </a:prstTxWarp>
          </a:bodyPr>
          <a:lstStyle/>
          <a:p>
            <a:r>
              <a:rPr lang="en-US" sz="1400"/>
              <a:t>Main ERL</a:t>
            </a:r>
          </a:p>
          <a:p>
            <a:r>
              <a:rPr lang="en-US" sz="1400"/>
              <a:t> (1.9 GeV) </a:t>
            </a:r>
          </a:p>
        </p:txBody>
      </p:sp>
      <p:sp>
        <p:nvSpPr>
          <p:cNvPr id="19483" name="Line 29"/>
          <p:cNvSpPr>
            <a:spLocks noChangeShapeType="1"/>
          </p:cNvSpPr>
          <p:nvPr/>
        </p:nvSpPr>
        <p:spPr bwMode="auto">
          <a:xfrm flipH="1">
            <a:off x="1479550" y="4289425"/>
            <a:ext cx="315913" cy="157163"/>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19484" name="Text Box 30"/>
          <p:cNvSpPr txBox="1">
            <a:spLocks noChangeArrowheads="1"/>
          </p:cNvSpPr>
          <p:nvPr/>
        </p:nvSpPr>
        <p:spPr bwMode="auto">
          <a:xfrm>
            <a:off x="457200" y="5156200"/>
            <a:ext cx="1416050" cy="393700"/>
          </a:xfrm>
          <a:prstGeom prst="rect">
            <a:avLst/>
          </a:prstGeom>
          <a:noFill/>
          <a:ln w="9525">
            <a:noFill/>
            <a:miter lim="800000"/>
            <a:headEnd/>
            <a:tailEnd/>
          </a:ln>
        </p:spPr>
        <p:txBody>
          <a:bodyPr lIns="60735" tIns="30367" rIns="60735" bIns="30367">
            <a:prstTxWarp prst="textNoShape">
              <a:avLst/>
            </a:prstTxWarp>
          </a:bodyPr>
          <a:lstStyle/>
          <a:p>
            <a:r>
              <a:rPr lang="en-US" sz="1200">
                <a:solidFill>
                  <a:srgbClr val="000000"/>
                </a:solidFill>
              </a:rPr>
              <a:t>Low energy </a:t>
            </a:r>
          </a:p>
          <a:p>
            <a:r>
              <a:rPr lang="en-US" sz="1200">
                <a:solidFill>
                  <a:srgbClr val="000000"/>
                </a:solidFill>
              </a:rPr>
              <a:t>recirculation pass</a:t>
            </a:r>
            <a:endParaRPr lang="en-US" sz="1200"/>
          </a:p>
        </p:txBody>
      </p:sp>
      <p:sp>
        <p:nvSpPr>
          <p:cNvPr id="19485" name="Line 31"/>
          <p:cNvSpPr>
            <a:spLocks noChangeShapeType="1"/>
          </p:cNvSpPr>
          <p:nvPr/>
        </p:nvSpPr>
        <p:spPr bwMode="auto">
          <a:xfrm flipV="1">
            <a:off x="1087438" y="4840288"/>
            <a:ext cx="157162" cy="315912"/>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19486" name="AutoShape 32"/>
          <p:cNvSpPr>
            <a:spLocks noChangeAspect="1" noChangeArrowheads="1"/>
          </p:cNvSpPr>
          <p:nvPr/>
        </p:nvSpPr>
        <p:spPr bwMode="auto">
          <a:xfrm>
            <a:off x="1244600" y="2162175"/>
            <a:ext cx="150813" cy="150813"/>
          </a:xfrm>
          <a:prstGeom prst="flowChartSummingJunction">
            <a:avLst/>
          </a:prstGeom>
          <a:noFill/>
          <a:ln w="9525">
            <a:solidFill>
              <a:srgbClr val="666699"/>
            </a:solidFill>
            <a:round/>
            <a:headEnd/>
            <a:tailEnd/>
          </a:ln>
        </p:spPr>
        <p:txBody>
          <a:bodyPr wrap="none" anchor="ctr">
            <a:prstTxWarp prst="textNoShape">
              <a:avLst/>
            </a:prstTxWarp>
          </a:bodyPr>
          <a:lstStyle/>
          <a:p>
            <a:endParaRPr lang="en-US"/>
          </a:p>
        </p:txBody>
      </p:sp>
      <p:sp>
        <p:nvSpPr>
          <p:cNvPr id="19487" name="AutoShape 33"/>
          <p:cNvSpPr>
            <a:spLocks noChangeAspect="1" noChangeArrowheads="1"/>
          </p:cNvSpPr>
          <p:nvPr/>
        </p:nvSpPr>
        <p:spPr bwMode="auto">
          <a:xfrm>
            <a:off x="4114800" y="3886200"/>
            <a:ext cx="150813" cy="150813"/>
          </a:xfrm>
          <a:prstGeom prst="flowChartSummingJunction">
            <a:avLst/>
          </a:prstGeom>
          <a:noFill/>
          <a:ln w="9525">
            <a:solidFill>
              <a:srgbClr val="666699"/>
            </a:solidFill>
            <a:round/>
            <a:headEnd/>
            <a:tailEnd/>
          </a:ln>
        </p:spPr>
        <p:txBody>
          <a:bodyPr wrap="none" anchor="ctr">
            <a:prstTxWarp prst="textNoShape">
              <a:avLst/>
            </a:prstTxWarp>
          </a:bodyPr>
          <a:lstStyle/>
          <a:p>
            <a:endParaRPr lang="en-US"/>
          </a:p>
        </p:txBody>
      </p:sp>
      <p:sp>
        <p:nvSpPr>
          <p:cNvPr id="19488" name="AutoShape 34"/>
          <p:cNvSpPr>
            <a:spLocks noChangeAspect="1" noChangeArrowheads="1"/>
          </p:cNvSpPr>
          <p:nvPr/>
        </p:nvSpPr>
        <p:spPr bwMode="auto">
          <a:xfrm>
            <a:off x="4114800" y="2209800"/>
            <a:ext cx="150813" cy="150813"/>
          </a:xfrm>
          <a:prstGeom prst="flowChartSummingJunction">
            <a:avLst/>
          </a:prstGeom>
          <a:noFill/>
          <a:ln w="9525">
            <a:solidFill>
              <a:srgbClr val="666699"/>
            </a:solidFill>
            <a:round/>
            <a:headEnd/>
            <a:tailEnd/>
          </a:ln>
        </p:spPr>
        <p:txBody>
          <a:bodyPr wrap="none" anchor="ctr">
            <a:prstTxWarp prst="textNoShape">
              <a:avLst/>
            </a:prstTxWarp>
          </a:bodyPr>
          <a:lstStyle/>
          <a:p>
            <a:endParaRPr lang="en-US"/>
          </a:p>
        </p:txBody>
      </p:sp>
      <p:sp>
        <p:nvSpPr>
          <p:cNvPr id="19489" name="Line 35"/>
          <p:cNvSpPr>
            <a:spLocks noChangeShapeType="1"/>
          </p:cNvSpPr>
          <p:nvPr/>
        </p:nvSpPr>
        <p:spPr bwMode="auto">
          <a:xfrm>
            <a:off x="928688" y="4603750"/>
            <a:ext cx="315912" cy="79375"/>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19490" name="Text Box 36"/>
          <p:cNvSpPr txBox="1">
            <a:spLocks noChangeArrowheads="1"/>
          </p:cNvSpPr>
          <p:nvPr/>
        </p:nvSpPr>
        <p:spPr bwMode="auto">
          <a:xfrm>
            <a:off x="457200" y="4446588"/>
            <a:ext cx="708025" cy="300037"/>
          </a:xfrm>
          <a:prstGeom prst="rect">
            <a:avLst/>
          </a:prstGeom>
          <a:noFill/>
          <a:ln w="9525">
            <a:noFill/>
            <a:miter lim="800000"/>
            <a:headEnd/>
            <a:tailEnd/>
          </a:ln>
        </p:spPr>
        <p:txBody>
          <a:bodyPr lIns="60735" tIns="30367" rIns="60735" bIns="30367">
            <a:prstTxWarp prst="textNoShape">
              <a:avLst/>
            </a:prstTxWarp>
          </a:bodyPr>
          <a:lstStyle/>
          <a:p>
            <a:r>
              <a:rPr lang="en-US" sz="1200">
                <a:solidFill>
                  <a:srgbClr val="000000"/>
                </a:solidFill>
              </a:rPr>
              <a:t>Beam </a:t>
            </a:r>
          </a:p>
          <a:p>
            <a:r>
              <a:rPr lang="en-US" sz="1200">
                <a:solidFill>
                  <a:srgbClr val="000000"/>
                </a:solidFill>
              </a:rPr>
              <a:t>dump</a:t>
            </a:r>
            <a:endParaRPr lang="en-US" sz="1200"/>
          </a:p>
        </p:txBody>
      </p:sp>
      <p:sp>
        <p:nvSpPr>
          <p:cNvPr id="19491" name="Text Box 37"/>
          <p:cNvSpPr txBox="1">
            <a:spLocks noChangeArrowheads="1"/>
          </p:cNvSpPr>
          <p:nvPr/>
        </p:nvSpPr>
        <p:spPr bwMode="auto">
          <a:xfrm>
            <a:off x="2030413" y="5313363"/>
            <a:ext cx="709612" cy="300037"/>
          </a:xfrm>
          <a:prstGeom prst="rect">
            <a:avLst/>
          </a:prstGeom>
          <a:noFill/>
          <a:ln w="9525">
            <a:noFill/>
            <a:miter lim="800000"/>
            <a:headEnd/>
            <a:tailEnd/>
          </a:ln>
        </p:spPr>
        <p:txBody>
          <a:bodyPr lIns="60735" tIns="30367" rIns="60735" bIns="30367">
            <a:prstTxWarp prst="textNoShape">
              <a:avLst/>
            </a:prstTxWarp>
          </a:bodyPr>
          <a:lstStyle/>
          <a:p>
            <a:r>
              <a:rPr lang="en-US" sz="1200">
                <a:solidFill>
                  <a:srgbClr val="000000"/>
                </a:solidFill>
              </a:rPr>
              <a:t>Electron</a:t>
            </a:r>
          </a:p>
          <a:p>
            <a:r>
              <a:rPr lang="en-US" sz="1200">
                <a:solidFill>
                  <a:srgbClr val="000000"/>
                </a:solidFill>
              </a:rPr>
              <a:t>source</a:t>
            </a:r>
          </a:p>
          <a:p>
            <a:endParaRPr lang="en-US" sz="1200"/>
          </a:p>
        </p:txBody>
      </p:sp>
      <p:sp>
        <p:nvSpPr>
          <p:cNvPr id="19492" name="Line 38"/>
          <p:cNvSpPr>
            <a:spLocks noChangeShapeType="1"/>
          </p:cNvSpPr>
          <p:nvPr/>
        </p:nvSpPr>
        <p:spPr bwMode="auto">
          <a:xfrm flipH="1" flipV="1">
            <a:off x="1952625" y="5076825"/>
            <a:ext cx="236538" cy="315913"/>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19493" name="Text Box 39"/>
          <p:cNvSpPr txBox="1">
            <a:spLocks noChangeArrowheads="1"/>
          </p:cNvSpPr>
          <p:nvPr/>
        </p:nvSpPr>
        <p:spPr bwMode="auto">
          <a:xfrm>
            <a:off x="1873250" y="2005013"/>
            <a:ext cx="1600200" cy="730250"/>
          </a:xfrm>
          <a:prstGeom prst="rect">
            <a:avLst/>
          </a:prstGeom>
          <a:noFill/>
          <a:ln w="9525">
            <a:noFill/>
            <a:miter lim="800000"/>
            <a:headEnd/>
            <a:tailEnd/>
          </a:ln>
        </p:spPr>
        <p:txBody>
          <a:bodyPr wrap="none">
            <a:prstTxWarp prst="textNoShape">
              <a:avLst/>
            </a:prstTxWarp>
            <a:spAutoFit/>
          </a:bodyPr>
          <a:lstStyle/>
          <a:p>
            <a:r>
              <a:rPr lang="en-US" sz="1400">
                <a:solidFill>
                  <a:srgbClr val="008000"/>
                </a:solidFill>
              </a:rPr>
              <a:t>Possible locations</a:t>
            </a:r>
          </a:p>
          <a:p>
            <a:r>
              <a:rPr lang="en-US" sz="1400">
                <a:solidFill>
                  <a:srgbClr val="008000"/>
                </a:solidFill>
              </a:rPr>
              <a:t>for additional e-ion </a:t>
            </a:r>
          </a:p>
          <a:p>
            <a:r>
              <a:rPr lang="en-US" sz="1400">
                <a:solidFill>
                  <a:srgbClr val="008000"/>
                </a:solidFill>
              </a:rPr>
              <a:t>detectors</a:t>
            </a:r>
          </a:p>
        </p:txBody>
      </p:sp>
      <p:sp>
        <p:nvSpPr>
          <p:cNvPr id="19494" name="Freeform 40"/>
          <p:cNvSpPr>
            <a:spLocks/>
          </p:cNvSpPr>
          <p:nvPr/>
        </p:nvSpPr>
        <p:spPr bwMode="auto">
          <a:xfrm>
            <a:off x="1397000" y="2162175"/>
            <a:ext cx="555625" cy="60325"/>
          </a:xfrm>
          <a:custGeom>
            <a:avLst/>
            <a:gdLst>
              <a:gd name="T0" fmla="*/ 350 w 350"/>
              <a:gd name="T1" fmla="*/ 0 h 38"/>
              <a:gd name="T2" fmla="*/ 0 w 350"/>
              <a:gd name="T3" fmla="*/ 38 h 38"/>
              <a:gd name="T4" fmla="*/ 0 60000 65536"/>
              <a:gd name="T5" fmla="*/ 0 60000 65536"/>
              <a:gd name="T6" fmla="*/ 0 w 350"/>
              <a:gd name="T7" fmla="*/ 0 h 38"/>
              <a:gd name="T8" fmla="*/ 350 w 350"/>
              <a:gd name="T9" fmla="*/ 38 h 38"/>
            </a:gdLst>
            <a:ahLst/>
            <a:cxnLst>
              <a:cxn ang="T4">
                <a:pos x="T0" y="T1"/>
              </a:cxn>
              <a:cxn ang="T5">
                <a:pos x="T2" y="T3"/>
              </a:cxn>
            </a:cxnLst>
            <a:rect l="T6" t="T7" r="T8" b="T9"/>
            <a:pathLst>
              <a:path w="350" h="38">
                <a:moveTo>
                  <a:pt x="350" y="0"/>
                </a:moveTo>
                <a:lnTo>
                  <a:pt x="0" y="38"/>
                </a:lnTo>
              </a:path>
            </a:pathLst>
          </a:custGeom>
          <a:noFill/>
          <a:ln w="9525">
            <a:solidFill>
              <a:schemeClr val="tx1"/>
            </a:solidFill>
            <a:round/>
            <a:headEnd/>
            <a:tailEnd type="triangle" w="med" len="med"/>
          </a:ln>
        </p:spPr>
        <p:txBody>
          <a:bodyPr>
            <a:prstTxWarp prst="textNoShape">
              <a:avLst/>
            </a:prstTxWarp>
          </a:bodyPr>
          <a:lstStyle/>
          <a:p>
            <a:endParaRPr lang="en-US"/>
          </a:p>
        </p:txBody>
      </p:sp>
      <p:sp>
        <p:nvSpPr>
          <p:cNvPr id="19495" name="Freeform 41"/>
          <p:cNvSpPr>
            <a:spLocks/>
          </p:cNvSpPr>
          <p:nvPr/>
        </p:nvSpPr>
        <p:spPr bwMode="auto">
          <a:xfrm>
            <a:off x="3290888" y="2162175"/>
            <a:ext cx="760412" cy="111125"/>
          </a:xfrm>
          <a:custGeom>
            <a:avLst/>
            <a:gdLst>
              <a:gd name="T0" fmla="*/ 0 w 479"/>
              <a:gd name="T1" fmla="*/ 0 h 70"/>
              <a:gd name="T2" fmla="*/ 479 w 479"/>
              <a:gd name="T3" fmla="*/ 70 h 70"/>
              <a:gd name="T4" fmla="*/ 0 60000 65536"/>
              <a:gd name="T5" fmla="*/ 0 60000 65536"/>
              <a:gd name="T6" fmla="*/ 0 w 479"/>
              <a:gd name="T7" fmla="*/ 0 h 70"/>
              <a:gd name="T8" fmla="*/ 479 w 479"/>
              <a:gd name="T9" fmla="*/ 70 h 70"/>
            </a:gdLst>
            <a:ahLst/>
            <a:cxnLst>
              <a:cxn ang="T4">
                <a:pos x="T0" y="T1"/>
              </a:cxn>
              <a:cxn ang="T5">
                <a:pos x="T2" y="T3"/>
              </a:cxn>
            </a:cxnLst>
            <a:rect l="T6" t="T7" r="T8" b="T9"/>
            <a:pathLst>
              <a:path w="479" h="70">
                <a:moveTo>
                  <a:pt x="0" y="0"/>
                </a:moveTo>
                <a:lnTo>
                  <a:pt x="479" y="70"/>
                </a:lnTo>
              </a:path>
            </a:pathLst>
          </a:custGeom>
          <a:noFill/>
          <a:ln w="9525">
            <a:solidFill>
              <a:schemeClr val="tx1"/>
            </a:solidFill>
            <a:round/>
            <a:headEnd/>
            <a:tailEnd type="triangle" w="med" len="med"/>
          </a:ln>
        </p:spPr>
        <p:txBody>
          <a:bodyPr>
            <a:prstTxWarp prst="textNoShape">
              <a:avLst/>
            </a:prstTxWarp>
          </a:bodyPr>
          <a:lstStyle/>
          <a:p>
            <a:endParaRPr lang="en-US"/>
          </a:p>
        </p:txBody>
      </p:sp>
      <p:sp>
        <p:nvSpPr>
          <p:cNvPr id="19496" name="Freeform 42"/>
          <p:cNvSpPr>
            <a:spLocks/>
          </p:cNvSpPr>
          <p:nvPr/>
        </p:nvSpPr>
        <p:spPr bwMode="auto">
          <a:xfrm>
            <a:off x="3290888" y="2162175"/>
            <a:ext cx="823912" cy="1660525"/>
          </a:xfrm>
          <a:custGeom>
            <a:avLst/>
            <a:gdLst>
              <a:gd name="T0" fmla="*/ 0 w 519"/>
              <a:gd name="T1" fmla="*/ 0 h 1046"/>
              <a:gd name="T2" fmla="*/ 519 w 519"/>
              <a:gd name="T3" fmla="*/ 1046 h 1046"/>
              <a:gd name="T4" fmla="*/ 0 60000 65536"/>
              <a:gd name="T5" fmla="*/ 0 60000 65536"/>
              <a:gd name="T6" fmla="*/ 0 w 519"/>
              <a:gd name="T7" fmla="*/ 0 h 1046"/>
              <a:gd name="T8" fmla="*/ 519 w 519"/>
              <a:gd name="T9" fmla="*/ 1046 h 1046"/>
            </a:gdLst>
            <a:ahLst/>
            <a:cxnLst>
              <a:cxn ang="T4">
                <a:pos x="T0" y="T1"/>
              </a:cxn>
              <a:cxn ang="T5">
                <a:pos x="T2" y="T3"/>
              </a:cxn>
            </a:cxnLst>
            <a:rect l="T6" t="T7" r="T8" b="T9"/>
            <a:pathLst>
              <a:path w="519" h="1046">
                <a:moveTo>
                  <a:pt x="0" y="0"/>
                </a:moveTo>
                <a:lnTo>
                  <a:pt x="519" y="1046"/>
                </a:lnTo>
              </a:path>
            </a:pathLst>
          </a:custGeom>
          <a:noFill/>
          <a:ln w="9525">
            <a:solidFill>
              <a:schemeClr val="tx1"/>
            </a:solidFill>
            <a:round/>
            <a:headEnd/>
            <a:tailEnd type="triangle" w="med" len="med"/>
          </a:ln>
        </p:spPr>
        <p:txBody>
          <a:bodyPr>
            <a:prstTxWarp prst="textNoShape">
              <a:avLst/>
            </a:prstTxWarp>
          </a:bodyPr>
          <a:lstStyle/>
          <a:p>
            <a:endParaRPr lang="en-US"/>
          </a:p>
        </p:txBody>
      </p:sp>
      <p:sp>
        <p:nvSpPr>
          <p:cNvPr id="43" name="Slide Number Placeholder 8"/>
          <p:cNvSpPr txBox="1">
            <a:spLocks/>
          </p:cNvSpPr>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E2727AA-59AD-0649-BE7C-065A8688C611}" type="slidenum">
              <a:rPr kumimoji="0" lang="en-US" sz="1200" b="0" i="0" u="none" strike="noStrike" kern="1200" cap="none" spc="0" normalizeH="0" baseline="0" noProof="0" smtClean="0">
                <a:ln>
                  <a:noFill/>
                </a:ln>
                <a:solidFill>
                  <a:srgbClr val="000090"/>
                </a:solidFill>
                <a:effectLst/>
                <a:uLnTx/>
                <a:uFillTx/>
                <a:latin typeface="Tahom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696200" cy="533400"/>
          </a:xfrm>
        </p:spPr>
        <p:txBody>
          <a:bodyPr/>
          <a:lstStyle/>
          <a:p>
            <a:r>
              <a:rPr lang="en-US" sz="2800" dirty="0" smtClean="0"/>
              <a:t>Medium Energy Electron-Ion Collider in RHIC</a:t>
            </a:r>
            <a:endParaRPr lang="en-US" sz="2800" dirty="0"/>
          </a:p>
        </p:txBody>
      </p:sp>
      <p:sp>
        <p:nvSpPr>
          <p:cNvPr id="4" name="Slide Number Placeholder 3"/>
          <p:cNvSpPr>
            <a:spLocks noGrp="1"/>
          </p:cNvSpPr>
          <p:nvPr>
            <p:ph type="sldNum" sz="quarter" idx="4"/>
          </p:nvPr>
        </p:nvSpPr>
        <p:spPr/>
        <p:txBody>
          <a:bodyPr/>
          <a:lstStyle/>
          <a:p>
            <a:fld id="{3E2727AA-59AD-0649-BE7C-065A8688C611}" type="slidenum">
              <a:rPr lang="en-US" smtClean="0"/>
              <a:pPr/>
              <a:t>30</a:t>
            </a:fld>
            <a:endParaRPr lang="en-US" dirty="0"/>
          </a:p>
        </p:txBody>
      </p:sp>
      <p:pic>
        <p:nvPicPr>
          <p:cNvPr id="5" name="Picture 4" descr="MeRHIC_TABLE.tiff"/>
          <p:cNvPicPr>
            <a:picLocks noChangeAspect="1"/>
          </p:cNvPicPr>
          <p:nvPr/>
        </p:nvPicPr>
        <p:blipFill>
          <a:blip r:embed="rId2"/>
          <a:stretch>
            <a:fillRect/>
          </a:stretch>
        </p:blipFill>
        <p:spPr>
          <a:xfrm>
            <a:off x="0" y="0"/>
            <a:ext cx="9144000" cy="6244211"/>
          </a:xfrm>
          <a:prstGeom prst="rect">
            <a:avLst/>
          </a:prstGeom>
        </p:spPr>
      </p:pic>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85800" y="0"/>
            <a:ext cx="7696200" cy="762000"/>
          </a:xfrm>
        </p:spPr>
        <p:txBody>
          <a:bodyPr/>
          <a:lstStyle/>
          <a:p>
            <a:pPr eaLnBrk="1" hangingPunct="1"/>
            <a:r>
              <a:rPr lang="en-US" sz="2800" dirty="0"/>
              <a:t>Summary</a:t>
            </a:r>
          </a:p>
        </p:txBody>
      </p:sp>
      <p:sp>
        <p:nvSpPr>
          <p:cNvPr id="44035" name="Rectangle 3"/>
          <p:cNvSpPr>
            <a:spLocks noGrp="1" noChangeArrowheads="1"/>
          </p:cNvSpPr>
          <p:nvPr>
            <p:ph type="body" idx="1"/>
          </p:nvPr>
        </p:nvSpPr>
        <p:spPr>
          <a:xfrm>
            <a:off x="609600" y="685800"/>
            <a:ext cx="7848600" cy="5638800"/>
          </a:xfrm>
        </p:spPr>
        <p:txBody>
          <a:bodyPr/>
          <a:lstStyle/>
          <a:p>
            <a:pPr eaLnBrk="1" hangingPunct="1"/>
            <a:r>
              <a:rPr lang="en-US" sz="2000" dirty="0">
                <a:latin typeface="Tahoma"/>
              </a:rPr>
              <a:t>The accelerator design work continues on various aspects of the ERL-based design of </a:t>
            </a:r>
            <a:r>
              <a:rPr lang="en-US" sz="2000" dirty="0" err="1">
                <a:latin typeface="Tahoma"/>
              </a:rPr>
              <a:t>eRHIC</a:t>
            </a:r>
            <a:r>
              <a:rPr lang="en-US" sz="2000" dirty="0">
                <a:latin typeface="Tahoma"/>
              </a:rPr>
              <a:t>, which presently aims to provide </a:t>
            </a:r>
            <a:r>
              <a:rPr lang="en-US" sz="2000" dirty="0" err="1">
                <a:latin typeface="Tahoma"/>
              </a:rPr>
              <a:t>e-p</a:t>
            </a:r>
            <a:r>
              <a:rPr lang="en-US" sz="2000" dirty="0">
                <a:latin typeface="Tahoma"/>
              </a:rPr>
              <a:t> average luminosity at 10</a:t>
            </a:r>
            <a:r>
              <a:rPr lang="en-US" sz="2000" baseline="30000" dirty="0">
                <a:latin typeface="Tahoma"/>
              </a:rPr>
              <a:t>33</a:t>
            </a:r>
            <a:r>
              <a:rPr lang="en-US" sz="2000" dirty="0">
                <a:latin typeface="Tahoma"/>
              </a:rPr>
              <a:t> cm</a:t>
            </a:r>
            <a:r>
              <a:rPr lang="en-US" sz="2000" baseline="30000" dirty="0">
                <a:latin typeface="Tahoma"/>
              </a:rPr>
              <a:t>-2</a:t>
            </a:r>
            <a:r>
              <a:rPr lang="en-US" sz="2000" dirty="0">
                <a:latin typeface="Tahoma"/>
              </a:rPr>
              <a:t>s</a:t>
            </a:r>
            <a:r>
              <a:rPr lang="en-US" sz="2000" baseline="30000" dirty="0">
                <a:latin typeface="Tahoma"/>
              </a:rPr>
              <a:t>-1</a:t>
            </a:r>
            <a:r>
              <a:rPr lang="en-US" sz="2000" dirty="0">
                <a:latin typeface="Tahoma"/>
              </a:rPr>
              <a:t> level</a:t>
            </a:r>
            <a:r>
              <a:rPr lang="en-US" sz="2000" dirty="0" smtClean="0">
                <a:latin typeface="Tahoma"/>
              </a:rPr>
              <a:t>.</a:t>
            </a:r>
          </a:p>
          <a:p>
            <a:pPr eaLnBrk="1" hangingPunct="1"/>
            <a:r>
              <a:rPr lang="en-US" sz="2000" dirty="0">
                <a:latin typeface="Tahoma"/>
              </a:rPr>
              <a:t>Recent advances are done in several design areas, including </a:t>
            </a:r>
            <a:r>
              <a:rPr lang="en-US" sz="2000" dirty="0" err="1">
                <a:latin typeface="Tahoma"/>
              </a:rPr>
              <a:t>linac</a:t>
            </a:r>
            <a:r>
              <a:rPr lang="en-US" sz="2000" dirty="0">
                <a:latin typeface="Tahoma"/>
              </a:rPr>
              <a:t> design,</a:t>
            </a:r>
            <a:r>
              <a:rPr lang="en-US" sz="2000" dirty="0" smtClean="0">
                <a:latin typeface="Tahoma"/>
              </a:rPr>
              <a:t> optics of re-circulating passes, </a:t>
            </a:r>
            <a:r>
              <a:rPr lang="en-US" sz="2000" dirty="0">
                <a:latin typeface="Tahoma"/>
              </a:rPr>
              <a:t>studies of beam-beam effects</a:t>
            </a:r>
            <a:r>
              <a:rPr lang="en-US" sz="2000" dirty="0" smtClean="0">
                <a:latin typeface="Tahoma"/>
              </a:rPr>
              <a:t>.</a:t>
            </a:r>
          </a:p>
          <a:p>
            <a:pPr eaLnBrk="1" hangingPunct="1"/>
            <a:r>
              <a:rPr lang="en-US" sz="2000" dirty="0">
                <a:latin typeface="Tahoma"/>
              </a:rPr>
              <a:t> R&amp;D subjects, such as polarized source development, ERL test facility and compact magnet design, are</a:t>
            </a:r>
            <a:r>
              <a:rPr lang="en-US" sz="2000" dirty="0" smtClean="0">
                <a:latin typeface="Tahoma"/>
              </a:rPr>
              <a:t> financially supported. </a:t>
            </a:r>
            <a:r>
              <a:rPr lang="en-US" sz="2000" dirty="0">
                <a:latin typeface="Tahoma"/>
              </a:rPr>
              <a:t>So, one can expect advances on those directions in coming 2 years</a:t>
            </a:r>
            <a:r>
              <a:rPr lang="en-US" sz="2000" dirty="0" smtClean="0">
                <a:latin typeface="Tahoma"/>
              </a:rPr>
              <a:t>.</a:t>
            </a:r>
          </a:p>
          <a:p>
            <a:pPr eaLnBrk="1" hangingPunct="1"/>
            <a:r>
              <a:rPr lang="en-US" sz="2000" dirty="0">
                <a:latin typeface="Tahoma"/>
              </a:rPr>
              <a:t>Other design options under consideration: ERL-based designs with </a:t>
            </a:r>
            <a:r>
              <a:rPr lang="en-US" sz="2000" dirty="0" err="1">
                <a:latin typeface="Tahoma"/>
              </a:rPr>
              <a:t>linac(s</a:t>
            </a:r>
            <a:r>
              <a:rPr lang="en-US" sz="2000" dirty="0">
                <a:latin typeface="Tahoma"/>
              </a:rPr>
              <a:t>) </a:t>
            </a:r>
            <a:r>
              <a:rPr lang="en-US" sz="2000" dirty="0" smtClean="0">
                <a:latin typeface="Tahoma"/>
              </a:rPr>
              <a:t>inside of </a:t>
            </a:r>
            <a:r>
              <a:rPr lang="en-US" sz="2000" dirty="0">
                <a:latin typeface="Tahoma"/>
              </a:rPr>
              <a:t>the</a:t>
            </a:r>
            <a:r>
              <a:rPr lang="en-US" sz="2000" dirty="0" smtClean="0">
                <a:latin typeface="Tahoma"/>
              </a:rPr>
              <a:t> RHIC tunnel </a:t>
            </a:r>
            <a:r>
              <a:rPr lang="en-US" sz="2000" dirty="0">
                <a:latin typeface="Tahoma"/>
              </a:rPr>
              <a:t>and the ring-ring design</a:t>
            </a:r>
            <a:r>
              <a:rPr lang="en-US" sz="2000" dirty="0" smtClean="0">
                <a:latin typeface="Tahoma"/>
              </a:rPr>
              <a:t>.</a:t>
            </a:r>
          </a:p>
          <a:p>
            <a:pPr eaLnBrk="1" hangingPunct="1"/>
            <a:r>
              <a:rPr lang="en-US" sz="2000" dirty="0" smtClean="0">
                <a:latin typeface="Tahoma"/>
              </a:rPr>
              <a:t>Effective cooling of high energy protons can reduce requirements on electron beam intensity and simplify the design of the electron accelerator.</a:t>
            </a:r>
          </a:p>
          <a:p>
            <a:pPr eaLnBrk="1" hangingPunct="1"/>
            <a:r>
              <a:rPr lang="en-US" sz="2000" dirty="0" smtClean="0">
                <a:latin typeface="Tahoma"/>
              </a:rPr>
              <a:t>Modifications of existing RHIC machine include new interaction </a:t>
            </a:r>
            <a:r>
              <a:rPr lang="en-US" sz="2000" dirty="0" err="1" smtClean="0">
                <a:latin typeface="Tahoma"/>
              </a:rPr>
              <a:t>region(s</a:t>
            </a:r>
            <a:r>
              <a:rPr lang="en-US" sz="2000" dirty="0" smtClean="0">
                <a:latin typeface="Tahoma"/>
              </a:rPr>
              <a:t>) and higher number of proton bunches. </a:t>
            </a:r>
          </a:p>
          <a:p>
            <a:pPr eaLnBrk="1" hangingPunct="1"/>
            <a:endParaRPr lang="en-US" sz="1800" dirty="0" smtClean="0">
              <a:latin typeface="Tahoma"/>
            </a:endParaRPr>
          </a:p>
          <a:p>
            <a:pPr eaLnBrk="1" hangingPunct="1"/>
            <a:endParaRPr lang="en-US" sz="2000" dirty="0">
              <a:solidFill>
                <a:srgbClr val="990000"/>
              </a:solidFill>
              <a:latin typeface="Times" pitchFamily="-65" charset="0"/>
            </a:endParaRPr>
          </a:p>
        </p:txBody>
      </p:sp>
      <p:sp>
        <p:nvSpPr>
          <p:cNvPr id="4"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31</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Back Up Slides</a:t>
            </a:r>
            <a:endParaRPr lang="en-US" sz="2800" dirty="0"/>
          </a:p>
        </p:txBody>
      </p:sp>
      <p:pic>
        <p:nvPicPr>
          <p:cNvPr id="7" name="Content Placeholder 6" descr="Staging.tiff"/>
          <p:cNvPicPr>
            <a:picLocks noGrp="1" noChangeAspect="1"/>
          </p:cNvPicPr>
          <p:nvPr>
            <p:ph idx="1"/>
          </p:nvPr>
        </p:nvPicPr>
        <p:blipFill>
          <a:blip r:embed="rId2"/>
          <a:stretch>
            <a:fillRect/>
          </a:stretch>
        </p:blipFill>
        <p:spPr>
          <a:xfrm>
            <a:off x="0" y="228600"/>
            <a:ext cx="9029323" cy="5867400"/>
          </a:xfrm>
        </p:spPr>
      </p:pic>
      <p:sp>
        <p:nvSpPr>
          <p:cNvPr id="4" name="Slide Number Placeholder 3"/>
          <p:cNvSpPr>
            <a:spLocks noGrp="1"/>
          </p:cNvSpPr>
          <p:nvPr>
            <p:ph type="sldNum" sz="quarter" idx="4"/>
          </p:nvPr>
        </p:nvSpPr>
        <p:spPr/>
        <p:txBody>
          <a:bodyPr/>
          <a:lstStyle/>
          <a:p>
            <a:fld id="{3E2727AA-59AD-0649-BE7C-065A8688C611}" type="slidenum">
              <a:rPr lang="en-US" smtClean="0"/>
              <a:pPr/>
              <a:t>32</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Back Up Slides</a:t>
            </a:r>
            <a:endParaRPr lang="en-US" sz="2800" dirty="0"/>
          </a:p>
        </p:txBody>
      </p:sp>
      <p:pic>
        <p:nvPicPr>
          <p:cNvPr id="5" name="Content Placeholder 4" descr="coherentElectronCooling.tiff"/>
          <p:cNvPicPr>
            <a:picLocks noGrp="1" noChangeAspect="1"/>
          </p:cNvPicPr>
          <p:nvPr>
            <p:ph idx="1"/>
          </p:nvPr>
        </p:nvPicPr>
        <p:blipFill>
          <a:blip r:embed="rId2"/>
          <a:stretch>
            <a:fillRect/>
          </a:stretch>
        </p:blipFill>
        <p:spPr>
          <a:xfrm>
            <a:off x="0" y="0"/>
            <a:ext cx="9144000" cy="6630444"/>
          </a:xfrm>
        </p:spPr>
      </p:pic>
      <p:sp>
        <p:nvSpPr>
          <p:cNvPr id="4" name="Slide Number Placeholder 3"/>
          <p:cNvSpPr>
            <a:spLocks noGrp="1"/>
          </p:cNvSpPr>
          <p:nvPr>
            <p:ph type="sldNum" sz="quarter" idx="4"/>
          </p:nvPr>
        </p:nvSpPr>
        <p:spPr/>
        <p:txBody>
          <a:bodyPr/>
          <a:lstStyle/>
          <a:p>
            <a:fld id="{3E2727AA-59AD-0649-BE7C-065A8688C611}" type="slidenum">
              <a:rPr lang="en-US" smtClean="0"/>
              <a:pPr/>
              <a:t>33</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Back Up Slides</a:t>
            </a:r>
            <a:endParaRPr lang="en-US" sz="2800" dirty="0"/>
          </a:p>
        </p:txBody>
      </p:sp>
      <p:pic>
        <p:nvPicPr>
          <p:cNvPr id="5" name="Content Placeholder 4" descr="800GeV_20GeV.tiff"/>
          <p:cNvPicPr>
            <a:picLocks noGrp="1" noChangeAspect="1"/>
          </p:cNvPicPr>
          <p:nvPr>
            <p:ph idx="1"/>
          </p:nvPr>
        </p:nvPicPr>
        <p:blipFill>
          <a:blip r:embed="rId2"/>
          <a:stretch>
            <a:fillRect/>
          </a:stretch>
        </p:blipFill>
        <p:spPr>
          <a:xfrm>
            <a:off x="838200" y="0"/>
            <a:ext cx="8001000" cy="6512240"/>
          </a:xfrm>
        </p:spPr>
      </p:pic>
      <p:sp>
        <p:nvSpPr>
          <p:cNvPr id="4" name="Slide Number Placeholder 3"/>
          <p:cNvSpPr>
            <a:spLocks noGrp="1"/>
          </p:cNvSpPr>
          <p:nvPr>
            <p:ph type="sldNum" sz="quarter" idx="4"/>
          </p:nvPr>
        </p:nvSpPr>
        <p:spPr/>
        <p:txBody>
          <a:bodyPr/>
          <a:lstStyle/>
          <a:p>
            <a:fld id="{3E2727AA-59AD-0649-BE7C-065A8688C611}" type="slidenum">
              <a:rPr lang="en-US" smtClean="0"/>
              <a:pPr/>
              <a:t>34</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09600" y="0"/>
            <a:ext cx="7772400" cy="685800"/>
          </a:xfrm>
        </p:spPr>
        <p:txBody>
          <a:bodyPr/>
          <a:lstStyle/>
          <a:p>
            <a:pPr eaLnBrk="1" hangingPunct="1"/>
            <a:r>
              <a:rPr lang="en-US" sz="2800" b="1" dirty="0" smtClean="0">
                <a:solidFill>
                  <a:srgbClr val="CC0000"/>
                </a:solidFill>
              </a:rPr>
              <a:t>Electron beam R&amp;D for ERL-based design</a:t>
            </a:r>
            <a:r>
              <a:rPr lang="en-US" sz="2800" dirty="0" smtClean="0">
                <a:solidFill>
                  <a:srgbClr val="CC0000"/>
                </a:solidFill>
              </a:rPr>
              <a:t>:</a:t>
            </a:r>
            <a:endParaRPr lang="en-US" sz="2800" dirty="0"/>
          </a:p>
        </p:txBody>
      </p:sp>
      <p:sp>
        <p:nvSpPr>
          <p:cNvPr id="28675" name="Text Box 33"/>
          <p:cNvSpPr txBox="1">
            <a:spLocks noChangeArrowheads="1"/>
          </p:cNvSpPr>
          <p:nvPr/>
        </p:nvSpPr>
        <p:spPr bwMode="auto">
          <a:xfrm>
            <a:off x="152400" y="609600"/>
            <a:ext cx="8534400" cy="1374775"/>
          </a:xfrm>
          <a:prstGeom prst="rect">
            <a:avLst/>
          </a:prstGeom>
          <a:noFill/>
          <a:ln w="9525">
            <a:noFill/>
            <a:miter lim="800000"/>
            <a:headEnd/>
            <a:tailEnd/>
          </a:ln>
        </p:spPr>
        <p:txBody>
          <a:bodyPr>
            <a:prstTxWarp prst="textNoShape">
              <a:avLst/>
            </a:prstTxWarp>
            <a:spAutoFit/>
          </a:bodyPr>
          <a:lstStyle/>
          <a:p>
            <a:pPr eaLnBrk="0" hangingPunct="0"/>
            <a:r>
              <a:rPr lang="en-US" sz="1600" b="1" dirty="0">
                <a:solidFill>
                  <a:srgbClr val="008000"/>
                </a:solidFill>
                <a:latin typeface="Tahoma" pitchFamily="-65" charset="0"/>
              </a:rPr>
              <a:t>Increased number of 700MHz cavities inside one cryostat to 6 cavities.</a:t>
            </a:r>
          </a:p>
          <a:p>
            <a:pPr eaLnBrk="0" hangingPunct="0"/>
            <a:r>
              <a:rPr lang="en-US" sz="1600" b="1" dirty="0">
                <a:solidFill>
                  <a:srgbClr val="008000"/>
                </a:solidFill>
                <a:latin typeface="Tahoma" pitchFamily="-65" charset="0"/>
              </a:rPr>
              <a:t>3</a:t>
            </a:r>
            <a:r>
              <a:rPr lang="en-US" sz="1600" b="1" baseline="30000" dirty="0">
                <a:solidFill>
                  <a:srgbClr val="008000"/>
                </a:solidFill>
                <a:latin typeface="Tahoma" pitchFamily="-65" charset="0"/>
              </a:rPr>
              <a:t>rd</a:t>
            </a:r>
            <a:r>
              <a:rPr lang="en-US" sz="1600" b="1" dirty="0">
                <a:solidFill>
                  <a:srgbClr val="008000"/>
                </a:solidFill>
                <a:latin typeface="Tahoma" pitchFamily="-65" charset="0"/>
              </a:rPr>
              <a:t> harmonic cavities (2 per cryostat) for the momentum spread minimization.</a:t>
            </a:r>
          </a:p>
          <a:p>
            <a:pPr eaLnBrk="0" hangingPunct="0"/>
            <a:r>
              <a:rPr lang="en-US" sz="1600" b="1" dirty="0">
                <a:solidFill>
                  <a:srgbClr val="008000"/>
                </a:solidFill>
                <a:latin typeface="Tahoma" pitchFamily="-65" charset="0"/>
              </a:rPr>
              <a:t>Cavity gradient: 19.5 </a:t>
            </a:r>
            <a:r>
              <a:rPr lang="en-US" sz="1600" b="1" dirty="0" err="1">
                <a:solidFill>
                  <a:srgbClr val="008000"/>
                </a:solidFill>
                <a:latin typeface="Tahoma" pitchFamily="-65" charset="0"/>
              </a:rPr>
              <a:t>Mev/m</a:t>
            </a:r>
            <a:r>
              <a:rPr lang="en-US" sz="1600" b="1" dirty="0">
                <a:solidFill>
                  <a:srgbClr val="008000"/>
                </a:solidFill>
                <a:latin typeface="Tahoma" pitchFamily="-65" charset="0"/>
              </a:rPr>
              <a:t>;      Average acceleration rate:  8.2 </a:t>
            </a:r>
            <a:r>
              <a:rPr lang="en-US" sz="1600" b="1" dirty="0" err="1">
                <a:solidFill>
                  <a:srgbClr val="008000"/>
                </a:solidFill>
                <a:latin typeface="Tahoma" pitchFamily="-65" charset="0"/>
              </a:rPr>
              <a:t>MeV/m</a:t>
            </a:r>
            <a:r>
              <a:rPr lang="en-US" sz="1600" b="1" dirty="0">
                <a:solidFill>
                  <a:srgbClr val="008000"/>
                </a:solidFill>
                <a:latin typeface="Tahoma" pitchFamily="-65" charset="0"/>
              </a:rPr>
              <a:t>;</a:t>
            </a:r>
          </a:p>
          <a:p>
            <a:pPr eaLnBrk="0" hangingPunct="0"/>
            <a:r>
              <a:rPr lang="en-US" sz="1600" b="1" dirty="0">
                <a:solidFill>
                  <a:srgbClr val="008000"/>
                </a:solidFill>
                <a:latin typeface="Tahoma" pitchFamily="-65" charset="0"/>
              </a:rPr>
              <a:t>Total length of 1.9 </a:t>
            </a:r>
            <a:r>
              <a:rPr lang="en-US" sz="1600" b="1" dirty="0" err="1">
                <a:solidFill>
                  <a:srgbClr val="008000"/>
                </a:solidFill>
                <a:latin typeface="Tahoma" pitchFamily="-65" charset="0"/>
              </a:rPr>
              <a:t>GeV</a:t>
            </a:r>
            <a:r>
              <a:rPr lang="en-US" sz="1600" b="1" dirty="0">
                <a:solidFill>
                  <a:srgbClr val="008000"/>
                </a:solidFill>
                <a:latin typeface="Tahoma" pitchFamily="-65" charset="0"/>
              </a:rPr>
              <a:t> </a:t>
            </a:r>
            <a:r>
              <a:rPr lang="en-US" sz="1600" b="1" dirty="0" err="1">
                <a:solidFill>
                  <a:srgbClr val="008000"/>
                </a:solidFill>
                <a:latin typeface="Tahoma" pitchFamily="-65" charset="0"/>
              </a:rPr>
              <a:t>linac</a:t>
            </a:r>
            <a:r>
              <a:rPr lang="en-US" sz="1600" b="1" dirty="0">
                <a:solidFill>
                  <a:srgbClr val="008000"/>
                </a:solidFill>
                <a:latin typeface="Tahoma" pitchFamily="-65" charset="0"/>
              </a:rPr>
              <a:t>: 232m   (instead of ~360m in the previous design).</a:t>
            </a:r>
            <a:endParaRPr lang="en-US" sz="2000" dirty="0">
              <a:solidFill>
                <a:srgbClr val="008000"/>
              </a:solidFill>
              <a:latin typeface="Tahoma" pitchFamily="-65" charset="0"/>
            </a:endParaRPr>
          </a:p>
          <a:p>
            <a:pPr eaLnBrk="0" hangingPunct="0"/>
            <a:endParaRPr lang="en-US" sz="2000" dirty="0">
              <a:solidFill>
                <a:srgbClr val="008000"/>
              </a:solidFill>
              <a:latin typeface="Tahoma" pitchFamily="-65" charset="0"/>
            </a:endParaRPr>
          </a:p>
        </p:txBody>
      </p:sp>
      <p:sp>
        <p:nvSpPr>
          <p:cNvPr id="28677" name="Text Box 65"/>
          <p:cNvSpPr txBox="1">
            <a:spLocks noChangeArrowheads="1"/>
          </p:cNvSpPr>
          <p:nvPr/>
        </p:nvSpPr>
        <p:spPr bwMode="auto">
          <a:xfrm>
            <a:off x="3733800" y="4038600"/>
            <a:ext cx="5410200" cy="1200329"/>
          </a:xfrm>
          <a:prstGeom prst="rect">
            <a:avLst/>
          </a:prstGeom>
          <a:noFill/>
          <a:ln w="9525">
            <a:noFill/>
            <a:miter lim="800000"/>
            <a:headEnd/>
            <a:tailEnd/>
          </a:ln>
        </p:spPr>
        <p:txBody>
          <a:bodyPr>
            <a:prstTxWarp prst="textNoShape">
              <a:avLst/>
            </a:prstTxWarp>
            <a:spAutoFit/>
          </a:bodyPr>
          <a:lstStyle/>
          <a:p>
            <a:r>
              <a:rPr lang="en-US" sz="1800" dirty="0">
                <a:solidFill>
                  <a:srgbClr val="000090"/>
                </a:solidFill>
                <a:latin typeface="Tahoma"/>
              </a:rPr>
              <a:t>Evolution of </a:t>
            </a:r>
            <a:r>
              <a:rPr lang="en-US" sz="1800" dirty="0" err="1">
                <a:solidFill>
                  <a:srgbClr val="000090"/>
                </a:solidFill>
                <a:latin typeface="Tahoma"/>
              </a:rPr>
              <a:t>rms</a:t>
            </a:r>
            <a:r>
              <a:rPr lang="en-US" sz="1800" dirty="0">
                <a:solidFill>
                  <a:srgbClr val="000090"/>
                </a:solidFill>
                <a:latin typeface="Tahoma"/>
              </a:rPr>
              <a:t> beam sizes along the </a:t>
            </a:r>
            <a:r>
              <a:rPr lang="en-US" sz="1800" dirty="0" err="1">
                <a:solidFill>
                  <a:srgbClr val="000090"/>
                </a:solidFill>
                <a:latin typeface="Tahoma"/>
              </a:rPr>
              <a:t>linac</a:t>
            </a:r>
            <a:r>
              <a:rPr lang="en-US" sz="1800" dirty="0">
                <a:solidFill>
                  <a:srgbClr val="000090"/>
                </a:solidFill>
                <a:latin typeface="Tahoma"/>
              </a:rPr>
              <a:t> on all acceleration passes.</a:t>
            </a:r>
            <a:r>
              <a:rPr lang="en-US" sz="1800" dirty="0" smtClean="0">
                <a:solidFill>
                  <a:srgbClr val="000090"/>
                </a:solidFill>
                <a:latin typeface="Tahoma"/>
              </a:rPr>
              <a:t> </a:t>
            </a:r>
          </a:p>
          <a:p>
            <a:r>
              <a:rPr lang="en-US" sz="1800" dirty="0">
                <a:solidFill>
                  <a:srgbClr val="000090"/>
                </a:solidFill>
                <a:latin typeface="Tahoma"/>
              </a:rPr>
              <a:t>Doublet focusing (90º phase advance per cell)</a:t>
            </a:r>
          </a:p>
          <a:p>
            <a:r>
              <a:rPr lang="en-US" sz="1800" dirty="0">
                <a:solidFill>
                  <a:srgbClr val="000090"/>
                </a:solidFill>
                <a:latin typeface="Tahoma"/>
              </a:rPr>
              <a:t>Constant </a:t>
            </a:r>
            <a:r>
              <a:rPr lang="en-US" sz="1800" dirty="0" err="1">
                <a:solidFill>
                  <a:srgbClr val="000090"/>
                </a:solidFill>
                <a:latin typeface="Tahoma"/>
              </a:rPr>
              <a:t>quadrupole</a:t>
            </a:r>
            <a:r>
              <a:rPr lang="en-US" sz="1800" dirty="0">
                <a:solidFill>
                  <a:srgbClr val="000090"/>
                </a:solidFill>
                <a:latin typeface="Tahoma"/>
              </a:rPr>
              <a:t> gradient.</a:t>
            </a:r>
          </a:p>
        </p:txBody>
      </p:sp>
      <p:sp>
        <p:nvSpPr>
          <p:cNvPr id="28678" name="Text Box 66"/>
          <p:cNvSpPr txBox="1">
            <a:spLocks noChangeArrowheads="1"/>
          </p:cNvSpPr>
          <p:nvPr/>
        </p:nvSpPr>
        <p:spPr bwMode="auto">
          <a:xfrm>
            <a:off x="3962400" y="3581400"/>
            <a:ext cx="1403637" cy="369332"/>
          </a:xfrm>
          <a:prstGeom prst="rect">
            <a:avLst/>
          </a:prstGeom>
          <a:noFill/>
          <a:ln w="9525">
            <a:noFill/>
            <a:miter lim="800000"/>
            <a:headEnd/>
            <a:tailEnd/>
          </a:ln>
        </p:spPr>
        <p:txBody>
          <a:bodyPr wrap="none">
            <a:prstTxWarp prst="textNoShape">
              <a:avLst/>
            </a:prstTxWarp>
            <a:spAutoFit/>
          </a:bodyPr>
          <a:lstStyle/>
          <a:p>
            <a:r>
              <a:rPr lang="en-US" sz="1800" dirty="0">
                <a:solidFill>
                  <a:schemeClr val="accent2"/>
                </a:solidFill>
                <a:latin typeface="Tahoma" pitchFamily="-65" charset="0"/>
              </a:rPr>
              <a:t>E</a:t>
            </a:r>
            <a:r>
              <a:rPr lang="en-US" sz="1800" dirty="0" smtClean="0">
                <a:solidFill>
                  <a:schemeClr val="accent2"/>
                </a:solidFill>
                <a:latin typeface="Tahoma" pitchFamily="-65" charset="0"/>
              </a:rPr>
              <a:t>. </a:t>
            </a:r>
            <a:r>
              <a:rPr lang="en-US" sz="1800" dirty="0" err="1" smtClean="0">
                <a:solidFill>
                  <a:schemeClr val="accent2"/>
                </a:solidFill>
                <a:latin typeface="Tahoma" pitchFamily="-65" charset="0"/>
              </a:rPr>
              <a:t>Pozdeyev</a:t>
            </a:r>
            <a:endParaRPr lang="en-US" sz="1800" dirty="0">
              <a:solidFill>
                <a:schemeClr val="accent2"/>
              </a:solidFill>
              <a:latin typeface="Tahoma" pitchFamily="-65" charset="0"/>
            </a:endParaRPr>
          </a:p>
        </p:txBody>
      </p:sp>
      <p:sp>
        <p:nvSpPr>
          <p:cNvPr id="28679" name="Text Box 67"/>
          <p:cNvSpPr txBox="1">
            <a:spLocks noChangeArrowheads="1"/>
          </p:cNvSpPr>
          <p:nvPr/>
        </p:nvSpPr>
        <p:spPr bwMode="auto">
          <a:xfrm>
            <a:off x="3962400" y="5486400"/>
            <a:ext cx="4968875" cy="641350"/>
          </a:xfrm>
          <a:prstGeom prst="rect">
            <a:avLst/>
          </a:prstGeom>
          <a:noFill/>
          <a:ln w="9525">
            <a:noFill/>
            <a:miter lim="800000"/>
            <a:headEnd/>
            <a:tailEnd/>
          </a:ln>
        </p:spPr>
        <p:txBody>
          <a:bodyPr>
            <a:prstTxWarp prst="textNoShape">
              <a:avLst/>
            </a:prstTxWarp>
            <a:spAutoFit/>
          </a:bodyPr>
          <a:lstStyle/>
          <a:p>
            <a:r>
              <a:rPr lang="en-US" sz="1800" i="1" dirty="0">
                <a:solidFill>
                  <a:srgbClr val="CC0000"/>
                </a:solidFill>
              </a:rPr>
              <a:t>Compact </a:t>
            </a:r>
            <a:r>
              <a:rPr lang="en-US" sz="1800" i="1" dirty="0" err="1">
                <a:solidFill>
                  <a:srgbClr val="CC0000"/>
                </a:solidFill>
              </a:rPr>
              <a:t>linac</a:t>
            </a:r>
            <a:r>
              <a:rPr lang="en-US" sz="1800" i="1" dirty="0">
                <a:solidFill>
                  <a:srgbClr val="CC0000"/>
                </a:solidFill>
              </a:rPr>
              <a:t> design makes more realistic a design option with </a:t>
            </a:r>
            <a:r>
              <a:rPr lang="en-US" sz="1800" i="1" dirty="0" err="1">
                <a:solidFill>
                  <a:srgbClr val="CC0000"/>
                </a:solidFill>
              </a:rPr>
              <a:t>linac(s</a:t>
            </a:r>
            <a:r>
              <a:rPr lang="en-US" sz="1800" i="1" dirty="0">
                <a:solidFill>
                  <a:srgbClr val="CC0000"/>
                </a:solidFill>
              </a:rPr>
              <a:t>) placed inside the RHIC tunnel</a:t>
            </a:r>
          </a:p>
        </p:txBody>
      </p:sp>
      <p:pic>
        <p:nvPicPr>
          <p:cNvPr id="28680" name="Picture 68"/>
          <p:cNvPicPr>
            <a:picLocks noChangeAspect="1" noChangeArrowheads="1"/>
          </p:cNvPicPr>
          <p:nvPr/>
        </p:nvPicPr>
        <p:blipFill>
          <a:blip r:embed="rId2"/>
          <a:srcRect/>
          <a:stretch>
            <a:fillRect/>
          </a:stretch>
        </p:blipFill>
        <p:spPr bwMode="auto">
          <a:xfrm>
            <a:off x="304800" y="3276600"/>
            <a:ext cx="3429000" cy="2968625"/>
          </a:xfrm>
          <a:prstGeom prst="rect">
            <a:avLst/>
          </a:prstGeom>
          <a:noFill/>
          <a:ln w="9525">
            <a:noFill/>
            <a:miter lim="800000"/>
            <a:headEnd/>
            <a:tailEnd/>
          </a:ln>
        </p:spPr>
      </p:pic>
      <p:sp>
        <p:nvSpPr>
          <p:cNvPr id="28682" name="Line 73"/>
          <p:cNvSpPr>
            <a:spLocks noChangeShapeType="1"/>
          </p:cNvSpPr>
          <p:nvPr/>
        </p:nvSpPr>
        <p:spPr bwMode="auto">
          <a:xfrm flipH="1">
            <a:off x="3124200" y="4267200"/>
            <a:ext cx="609600" cy="533400"/>
          </a:xfrm>
          <a:prstGeom prst="line">
            <a:avLst/>
          </a:prstGeom>
          <a:noFill/>
          <a:ln w="38100" cmpd="dbl">
            <a:solidFill>
              <a:srgbClr val="CC0000"/>
            </a:solidFill>
            <a:round/>
            <a:headEnd/>
            <a:tailEnd type="triangle" w="med" len="med"/>
          </a:ln>
        </p:spPr>
        <p:txBody>
          <a:bodyPr>
            <a:prstTxWarp prst="textNoShape">
              <a:avLst/>
            </a:prstTxWarp>
          </a:bodyPr>
          <a:lstStyle/>
          <a:p>
            <a:endParaRPr lang="en-US"/>
          </a:p>
        </p:txBody>
      </p:sp>
      <p:sp>
        <p:nvSpPr>
          <p:cNvPr id="28683" name="Text Box 74"/>
          <p:cNvSpPr txBox="1">
            <a:spLocks noChangeArrowheads="1"/>
          </p:cNvSpPr>
          <p:nvPr/>
        </p:nvSpPr>
        <p:spPr bwMode="auto">
          <a:xfrm rot="-5400000">
            <a:off x="-784225" y="4463048"/>
            <a:ext cx="2101850" cy="338554"/>
          </a:xfrm>
          <a:prstGeom prst="rect">
            <a:avLst/>
          </a:prstGeom>
          <a:noFill/>
          <a:ln w="9525">
            <a:noFill/>
            <a:miter lim="800000"/>
            <a:headEnd/>
            <a:tailEnd/>
          </a:ln>
        </p:spPr>
        <p:txBody>
          <a:bodyPr wrap="square">
            <a:prstTxWarp prst="textNoShape">
              <a:avLst/>
            </a:prstTxWarp>
            <a:spAutoFit/>
          </a:bodyPr>
          <a:lstStyle/>
          <a:p>
            <a:r>
              <a:rPr lang="en-US" sz="1600" dirty="0" err="1">
                <a:solidFill>
                  <a:srgbClr val="000090"/>
                </a:solidFill>
                <a:latin typeface="Tahoma"/>
              </a:rPr>
              <a:t>rms</a:t>
            </a:r>
            <a:r>
              <a:rPr lang="en-US" sz="1600" dirty="0">
                <a:solidFill>
                  <a:srgbClr val="000090"/>
                </a:solidFill>
                <a:latin typeface="Tahoma"/>
              </a:rPr>
              <a:t> beam size,</a:t>
            </a:r>
            <a:r>
              <a:rPr lang="en-US" sz="1600" dirty="0" smtClean="0">
                <a:solidFill>
                  <a:srgbClr val="000090"/>
                </a:solidFill>
                <a:latin typeface="Tahoma"/>
              </a:rPr>
              <a:t> (mm)</a:t>
            </a:r>
            <a:endParaRPr lang="en-US" sz="1600" dirty="0">
              <a:solidFill>
                <a:srgbClr val="000090"/>
              </a:solidFill>
              <a:latin typeface="Tahoma"/>
            </a:endParaRPr>
          </a:p>
        </p:txBody>
      </p:sp>
      <p:sp>
        <p:nvSpPr>
          <p:cNvPr id="28684" name="Rectangle 75"/>
          <p:cNvSpPr>
            <a:spLocks noChangeArrowheads="1"/>
          </p:cNvSpPr>
          <p:nvPr/>
        </p:nvSpPr>
        <p:spPr bwMode="auto">
          <a:xfrm>
            <a:off x="1447800" y="6019800"/>
            <a:ext cx="381000" cy="152400"/>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28685" name="Text Box 76"/>
          <p:cNvSpPr txBox="1">
            <a:spLocks noChangeArrowheads="1"/>
          </p:cNvSpPr>
          <p:nvPr/>
        </p:nvSpPr>
        <p:spPr bwMode="auto">
          <a:xfrm>
            <a:off x="1828800" y="6096000"/>
            <a:ext cx="914400" cy="369332"/>
          </a:xfrm>
          <a:prstGeom prst="rect">
            <a:avLst/>
          </a:prstGeom>
          <a:solidFill>
            <a:schemeClr val="bg1"/>
          </a:solidFill>
          <a:ln w="9525">
            <a:noFill/>
            <a:miter lim="800000"/>
            <a:headEnd/>
            <a:tailEnd/>
          </a:ln>
        </p:spPr>
        <p:txBody>
          <a:bodyPr wrap="square">
            <a:prstTxWarp prst="textNoShape">
              <a:avLst/>
            </a:prstTxWarp>
            <a:spAutoFit/>
          </a:bodyPr>
          <a:lstStyle/>
          <a:p>
            <a:pPr>
              <a:spcBef>
                <a:spcPct val="50000"/>
              </a:spcBef>
            </a:pPr>
            <a:r>
              <a:rPr lang="en-US" sz="1800" dirty="0" err="1">
                <a:solidFill>
                  <a:srgbClr val="000090"/>
                </a:solidFill>
                <a:latin typeface="Tahoma"/>
              </a:rPr>
              <a:t>s</a:t>
            </a:r>
            <a:r>
              <a:rPr lang="en-US" sz="1800" dirty="0">
                <a:solidFill>
                  <a:srgbClr val="000090"/>
                </a:solidFill>
                <a:latin typeface="Tahoma"/>
              </a:rPr>
              <a:t> (</a:t>
            </a:r>
            <a:r>
              <a:rPr lang="en-US" sz="1800" dirty="0" err="1">
                <a:solidFill>
                  <a:srgbClr val="000090"/>
                </a:solidFill>
                <a:latin typeface="Tahoma"/>
              </a:rPr>
              <a:t>m</a:t>
            </a:r>
            <a:r>
              <a:rPr lang="en-US" sz="1800" dirty="0">
                <a:solidFill>
                  <a:srgbClr val="000090"/>
                </a:solidFill>
                <a:latin typeface="Tahoma"/>
              </a:rPr>
              <a:t>)</a:t>
            </a:r>
          </a:p>
        </p:txBody>
      </p:sp>
      <p:sp>
        <p:nvSpPr>
          <p:cNvPr id="40" name="Footer Placeholder 39"/>
          <p:cNvSpPr>
            <a:spLocks noGrp="1"/>
          </p:cNvSpPr>
          <p:nvPr>
            <p:ph type="ftr" sz="quarter" idx="10"/>
          </p:nvPr>
        </p:nvSpPr>
        <p:spPr/>
        <p:txBody>
          <a:bodyPr/>
          <a:lstStyle/>
          <a:p>
            <a:pPr>
              <a:defRPr/>
            </a:pPr>
            <a:r>
              <a:rPr lang="en-US" smtClean="0"/>
              <a:t>2009 RHIC &amp; AGS Annual Users' Meeting June 1-5 2009</a:t>
            </a:r>
            <a:endParaRPr lang="en-US"/>
          </a:p>
        </p:txBody>
      </p:sp>
      <p:sp>
        <p:nvSpPr>
          <p:cNvPr id="41"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35</a:t>
            </a:fld>
            <a:endParaRPr lang="en-US" dirty="0"/>
          </a:p>
        </p:txBody>
      </p:sp>
      <p:grpSp>
        <p:nvGrpSpPr>
          <p:cNvPr id="42" name="Group 35"/>
          <p:cNvGrpSpPr>
            <a:grpSpLocks/>
          </p:cNvGrpSpPr>
          <p:nvPr/>
        </p:nvGrpSpPr>
        <p:grpSpPr bwMode="auto">
          <a:xfrm>
            <a:off x="152400" y="1828800"/>
            <a:ext cx="8232775" cy="1620838"/>
            <a:chOff x="-1551343" y="977196"/>
            <a:chExt cx="10238143" cy="2559101"/>
          </a:xfrm>
        </p:grpSpPr>
        <p:sp>
          <p:nvSpPr>
            <p:cNvPr id="43" name="Rectangle 41"/>
            <p:cNvSpPr>
              <a:spLocks noChangeArrowheads="1"/>
            </p:cNvSpPr>
            <p:nvPr/>
          </p:nvSpPr>
          <p:spPr bwMode="auto">
            <a:xfrm>
              <a:off x="1104900" y="1320890"/>
              <a:ext cx="3124200" cy="838200"/>
            </a:xfrm>
            <a:prstGeom prst="rect">
              <a:avLst/>
            </a:prstGeom>
            <a:solidFill>
              <a:schemeClr val="hlink"/>
            </a:solidFill>
            <a:ln w="9525">
              <a:solidFill>
                <a:schemeClr val="tx1"/>
              </a:solidFill>
              <a:miter lim="800000"/>
              <a:headEnd/>
              <a:tailEnd/>
            </a:ln>
          </p:spPr>
          <p:txBody>
            <a:bodyPr wrap="none" anchor="ctr">
              <a:prstTxWarp prst="textNoShape">
                <a:avLst/>
              </a:prstTxWarp>
            </a:bodyPr>
            <a:lstStyle/>
            <a:p>
              <a:pPr defTabSz="457200"/>
              <a:endParaRPr lang="en-US" sz="1800">
                <a:latin typeface="Calibri" pitchFamily="-65" charset="0"/>
              </a:endParaRPr>
            </a:p>
          </p:txBody>
        </p:sp>
        <p:sp>
          <p:nvSpPr>
            <p:cNvPr id="44" name="AutoShape 44"/>
            <p:cNvSpPr>
              <a:spLocks noChangeArrowheads="1"/>
            </p:cNvSpPr>
            <p:nvPr/>
          </p:nvSpPr>
          <p:spPr bwMode="auto">
            <a:xfrm>
              <a:off x="11049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45" name="AutoShape 45"/>
            <p:cNvSpPr>
              <a:spLocks noChangeArrowheads="1"/>
            </p:cNvSpPr>
            <p:nvPr/>
          </p:nvSpPr>
          <p:spPr bwMode="auto">
            <a:xfrm>
              <a:off x="16383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46" name="AutoShape 46"/>
            <p:cNvSpPr>
              <a:spLocks noChangeArrowheads="1"/>
            </p:cNvSpPr>
            <p:nvPr/>
          </p:nvSpPr>
          <p:spPr bwMode="auto">
            <a:xfrm>
              <a:off x="21717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47" name="AutoShape 47"/>
            <p:cNvSpPr>
              <a:spLocks noChangeArrowheads="1"/>
            </p:cNvSpPr>
            <p:nvPr/>
          </p:nvSpPr>
          <p:spPr bwMode="auto">
            <a:xfrm>
              <a:off x="27051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48" name="AutoShape 48"/>
            <p:cNvSpPr>
              <a:spLocks noChangeArrowheads="1"/>
            </p:cNvSpPr>
            <p:nvPr/>
          </p:nvSpPr>
          <p:spPr bwMode="auto">
            <a:xfrm>
              <a:off x="32385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49" name="AutoShape 49"/>
            <p:cNvSpPr>
              <a:spLocks noChangeArrowheads="1"/>
            </p:cNvSpPr>
            <p:nvPr/>
          </p:nvSpPr>
          <p:spPr bwMode="auto">
            <a:xfrm>
              <a:off x="37719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50" name="Rectangle 41"/>
            <p:cNvSpPr>
              <a:spLocks noChangeArrowheads="1"/>
            </p:cNvSpPr>
            <p:nvPr/>
          </p:nvSpPr>
          <p:spPr bwMode="auto">
            <a:xfrm>
              <a:off x="4953000" y="1320890"/>
              <a:ext cx="3124200" cy="838200"/>
            </a:xfrm>
            <a:prstGeom prst="rect">
              <a:avLst/>
            </a:prstGeom>
            <a:solidFill>
              <a:schemeClr val="hlink"/>
            </a:solidFill>
            <a:ln w="9525">
              <a:solidFill>
                <a:schemeClr val="tx1"/>
              </a:solidFill>
              <a:miter lim="800000"/>
              <a:headEnd/>
              <a:tailEnd/>
            </a:ln>
          </p:spPr>
          <p:txBody>
            <a:bodyPr wrap="none" anchor="ctr">
              <a:prstTxWarp prst="textNoShape">
                <a:avLst/>
              </a:prstTxWarp>
            </a:bodyPr>
            <a:lstStyle/>
            <a:p>
              <a:pPr defTabSz="457200"/>
              <a:endParaRPr lang="en-US" sz="1800">
                <a:latin typeface="Calibri" pitchFamily="-65" charset="0"/>
              </a:endParaRPr>
            </a:p>
          </p:txBody>
        </p:sp>
        <p:sp>
          <p:nvSpPr>
            <p:cNvPr id="51" name="AutoShape 44"/>
            <p:cNvSpPr>
              <a:spLocks noChangeArrowheads="1"/>
            </p:cNvSpPr>
            <p:nvPr/>
          </p:nvSpPr>
          <p:spPr bwMode="auto">
            <a:xfrm>
              <a:off x="49530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52" name="AutoShape 45"/>
            <p:cNvSpPr>
              <a:spLocks noChangeArrowheads="1"/>
            </p:cNvSpPr>
            <p:nvPr/>
          </p:nvSpPr>
          <p:spPr bwMode="auto">
            <a:xfrm>
              <a:off x="54864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53" name="AutoShape 46"/>
            <p:cNvSpPr>
              <a:spLocks noChangeArrowheads="1"/>
            </p:cNvSpPr>
            <p:nvPr/>
          </p:nvSpPr>
          <p:spPr bwMode="auto">
            <a:xfrm>
              <a:off x="60198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54" name="AutoShape 47"/>
            <p:cNvSpPr>
              <a:spLocks noChangeArrowheads="1"/>
            </p:cNvSpPr>
            <p:nvPr/>
          </p:nvSpPr>
          <p:spPr bwMode="auto">
            <a:xfrm>
              <a:off x="65532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55" name="AutoShape 48"/>
            <p:cNvSpPr>
              <a:spLocks noChangeArrowheads="1"/>
            </p:cNvSpPr>
            <p:nvPr/>
          </p:nvSpPr>
          <p:spPr bwMode="auto">
            <a:xfrm>
              <a:off x="70866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sp>
          <p:nvSpPr>
            <p:cNvPr id="56" name="AutoShape 49"/>
            <p:cNvSpPr>
              <a:spLocks noChangeArrowheads="1"/>
            </p:cNvSpPr>
            <p:nvPr/>
          </p:nvSpPr>
          <p:spPr bwMode="auto">
            <a:xfrm>
              <a:off x="7620000" y="1473290"/>
              <a:ext cx="457200" cy="533400"/>
            </a:xfrm>
            <a:prstGeom prst="roundRect">
              <a:avLst>
                <a:gd name="adj" fmla="val 16667"/>
              </a:avLst>
            </a:prstGeom>
            <a:solidFill>
              <a:schemeClr val="accent2"/>
            </a:solidFill>
            <a:ln w="9525">
              <a:solidFill>
                <a:schemeClr val="tx1"/>
              </a:solidFill>
              <a:round/>
              <a:headEnd/>
              <a:tailEnd/>
            </a:ln>
          </p:spPr>
          <p:txBody>
            <a:bodyPr wrap="none" anchor="ctr">
              <a:prstTxWarp prst="textNoShape">
                <a:avLst/>
              </a:prstTxWarp>
            </a:bodyPr>
            <a:lstStyle/>
            <a:p>
              <a:pPr defTabSz="457200"/>
              <a:endParaRPr lang="en-US" sz="1800">
                <a:latin typeface="Calibri" pitchFamily="-65" charset="0"/>
              </a:endParaRPr>
            </a:p>
          </p:txBody>
        </p:sp>
        <p:cxnSp>
          <p:nvCxnSpPr>
            <p:cNvPr id="57" name="Straight Arrow Connector 56"/>
            <p:cNvCxnSpPr>
              <a:cxnSpLocks noChangeShapeType="1"/>
            </p:cNvCxnSpPr>
            <p:nvPr/>
          </p:nvCxnSpPr>
          <p:spPr bwMode="auto">
            <a:xfrm>
              <a:off x="438639" y="1338127"/>
              <a:ext cx="854824" cy="193000"/>
            </a:xfrm>
            <a:prstGeom prst="straightConnector1">
              <a:avLst/>
            </a:prstGeom>
            <a:noFill/>
            <a:ln w="25400">
              <a:solidFill>
                <a:srgbClr val="FF0000"/>
              </a:solidFill>
              <a:round/>
              <a:headEnd/>
              <a:tailEnd type="arrow" w="med" len="med"/>
            </a:ln>
            <a:effectLst>
              <a:outerShdw blurRad="63500" dist="20000" dir="5400000" rotWithShape="0">
                <a:srgbClr val="000000">
                  <a:alpha val="37999"/>
                </a:srgbClr>
              </a:outerShdw>
            </a:effectLst>
          </p:spPr>
        </p:cxnSp>
        <p:sp>
          <p:nvSpPr>
            <p:cNvPr id="58" name="TextBox 41"/>
            <p:cNvSpPr txBox="1">
              <a:spLocks noChangeArrowheads="1"/>
            </p:cNvSpPr>
            <p:nvPr/>
          </p:nvSpPr>
          <p:spPr bwMode="auto">
            <a:xfrm>
              <a:off x="-1551343" y="977196"/>
              <a:ext cx="2286111" cy="1107857"/>
            </a:xfrm>
            <a:prstGeom prst="rect">
              <a:avLst/>
            </a:prstGeom>
            <a:noFill/>
            <a:ln w="9525">
              <a:noFill/>
              <a:miter lim="800000"/>
              <a:headEnd/>
              <a:tailEnd/>
            </a:ln>
          </p:spPr>
          <p:txBody>
            <a:bodyPr>
              <a:prstTxWarp prst="textNoShape">
                <a:avLst/>
              </a:prstTxWarp>
              <a:spAutoFit/>
            </a:bodyPr>
            <a:lstStyle/>
            <a:p>
              <a:pPr algn="ctr" defTabSz="457200"/>
              <a:r>
                <a:rPr lang="en-US" sz="2000" dirty="0">
                  <a:solidFill>
                    <a:srgbClr val="000090"/>
                  </a:solidFill>
                  <a:latin typeface="Tahoma"/>
                </a:rPr>
                <a:t>703.75 MHz</a:t>
              </a:r>
            </a:p>
            <a:p>
              <a:pPr algn="ctr" defTabSz="457200"/>
              <a:r>
                <a:rPr lang="en-US" sz="2000" dirty="0">
                  <a:solidFill>
                    <a:srgbClr val="000090"/>
                  </a:solidFill>
                  <a:latin typeface="Tahoma"/>
                </a:rPr>
                <a:t>1.6 </a:t>
              </a:r>
              <a:r>
                <a:rPr lang="en-US" sz="2000" dirty="0" err="1">
                  <a:solidFill>
                    <a:srgbClr val="000090"/>
                  </a:solidFill>
                  <a:latin typeface="Tahoma"/>
                </a:rPr>
                <a:t>m</a:t>
              </a:r>
              <a:r>
                <a:rPr lang="en-US" sz="2000" dirty="0">
                  <a:solidFill>
                    <a:srgbClr val="000090"/>
                  </a:solidFill>
                  <a:latin typeface="Tahoma"/>
                </a:rPr>
                <a:t> long</a:t>
              </a:r>
            </a:p>
          </p:txBody>
        </p:sp>
        <p:cxnSp>
          <p:nvCxnSpPr>
            <p:cNvPr id="59" name="Straight Arrow Connector 58"/>
            <p:cNvCxnSpPr>
              <a:cxnSpLocks noChangeShapeType="1"/>
            </p:cNvCxnSpPr>
            <p:nvPr/>
          </p:nvCxnSpPr>
          <p:spPr bwMode="auto">
            <a:xfrm rot="5400000" flipH="1" flipV="1">
              <a:off x="4381658" y="2160513"/>
              <a:ext cx="533878" cy="1975"/>
            </a:xfrm>
            <a:prstGeom prst="straightConnector1">
              <a:avLst/>
            </a:prstGeom>
            <a:noFill/>
            <a:ln w="25400">
              <a:solidFill>
                <a:srgbClr val="FF0000"/>
              </a:solidFill>
              <a:round/>
              <a:headEnd/>
              <a:tailEnd type="arrow" w="med" len="med"/>
            </a:ln>
            <a:effectLst>
              <a:outerShdw blurRad="63500" dist="20000" dir="5400000" rotWithShape="0">
                <a:srgbClr val="000000">
                  <a:alpha val="37999"/>
                </a:srgbClr>
              </a:outerShdw>
            </a:effectLst>
          </p:spPr>
        </p:cxnSp>
        <p:sp>
          <p:nvSpPr>
            <p:cNvPr id="60" name="TextBox 47"/>
            <p:cNvSpPr txBox="1">
              <a:spLocks noChangeArrowheads="1"/>
            </p:cNvSpPr>
            <p:nvPr/>
          </p:nvSpPr>
          <p:spPr bwMode="auto">
            <a:xfrm>
              <a:off x="3733560" y="2428440"/>
              <a:ext cx="1828099" cy="1107857"/>
            </a:xfrm>
            <a:prstGeom prst="rect">
              <a:avLst/>
            </a:prstGeom>
            <a:noFill/>
            <a:ln w="9525">
              <a:noFill/>
              <a:miter lim="800000"/>
              <a:headEnd/>
              <a:tailEnd/>
            </a:ln>
          </p:spPr>
          <p:txBody>
            <a:bodyPr>
              <a:prstTxWarp prst="textNoShape">
                <a:avLst/>
              </a:prstTxWarp>
              <a:spAutoFit/>
            </a:bodyPr>
            <a:lstStyle/>
            <a:p>
              <a:pPr algn="ctr" defTabSz="457200"/>
              <a:r>
                <a:rPr lang="en-US" sz="2000" dirty="0">
                  <a:solidFill>
                    <a:srgbClr val="000090"/>
                  </a:solidFill>
                  <a:latin typeface="Tahoma"/>
                </a:rPr>
                <a:t>Drift </a:t>
              </a:r>
            </a:p>
            <a:p>
              <a:pPr algn="ctr" defTabSz="457200"/>
              <a:r>
                <a:rPr lang="en-US" sz="2000" dirty="0">
                  <a:solidFill>
                    <a:srgbClr val="000090"/>
                  </a:solidFill>
                  <a:latin typeface="Tahoma"/>
                </a:rPr>
                <a:t>1.5 </a:t>
              </a:r>
              <a:r>
                <a:rPr lang="en-US" sz="2000" dirty="0" err="1">
                  <a:solidFill>
                    <a:srgbClr val="000090"/>
                  </a:solidFill>
                  <a:latin typeface="Tahoma"/>
                </a:rPr>
                <a:t>m</a:t>
              </a:r>
              <a:r>
                <a:rPr lang="en-US" sz="2000" dirty="0">
                  <a:solidFill>
                    <a:srgbClr val="000090"/>
                  </a:solidFill>
                  <a:latin typeface="Tahoma"/>
                </a:rPr>
                <a:t> long </a:t>
              </a:r>
            </a:p>
          </p:txBody>
        </p:sp>
        <p:cxnSp>
          <p:nvCxnSpPr>
            <p:cNvPr id="61" name="Straight Arrow Connector 60"/>
            <p:cNvCxnSpPr>
              <a:cxnSpLocks noChangeShapeType="1"/>
            </p:cNvCxnSpPr>
            <p:nvPr/>
          </p:nvCxnSpPr>
          <p:spPr bwMode="auto">
            <a:xfrm>
              <a:off x="762406" y="1739161"/>
              <a:ext cx="7924394" cy="2507"/>
            </a:xfrm>
            <a:prstGeom prst="straightConnector1">
              <a:avLst/>
            </a:prstGeom>
            <a:noFill/>
            <a:ln w="25400">
              <a:solidFill>
                <a:schemeClr val="accent1"/>
              </a:solidFill>
              <a:round/>
              <a:headEnd/>
              <a:tailEnd type="arrow" w="med" len="med"/>
            </a:ln>
            <a:effectLst>
              <a:outerShdw blurRad="63500" dist="20000" dir="5400000" rotWithShape="0">
                <a:srgbClr val="000000">
                  <a:alpha val="37999"/>
                </a:srgbClr>
              </a:outerShdw>
            </a:effectLst>
          </p:spPr>
        </p:cxnSp>
        <p:cxnSp>
          <p:nvCxnSpPr>
            <p:cNvPr id="62" name="Straight Arrow Connector 61"/>
            <p:cNvCxnSpPr>
              <a:cxnSpLocks noChangeShapeType="1"/>
            </p:cNvCxnSpPr>
            <p:nvPr/>
          </p:nvCxnSpPr>
          <p:spPr bwMode="auto">
            <a:xfrm rot="5400000">
              <a:off x="4229241" y="1701565"/>
              <a:ext cx="1448736" cy="0"/>
            </a:xfrm>
            <a:prstGeom prst="straightConnector1">
              <a:avLst/>
            </a:prstGeom>
            <a:noFill/>
            <a:ln w="63500">
              <a:solidFill>
                <a:srgbClr val="FF0000"/>
              </a:solidFill>
              <a:round/>
              <a:headEnd type="arrow" w="med" len="med"/>
              <a:tailEnd type="arrow" w="med" len="med"/>
            </a:ln>
            <a:effectLst>
              <a:outerShdw blurRad="63500" dist="20000" dir="5400000" rotWithShape="0">
                <a:srgbClr val="000000">
                  <a:alpha val="37999"/>
                </a:srgbClr>
              </a:outerShdw>
            </a:effectLst>
          </p:spPr>
        </p:cxnSp>
        <p:cxnSp>
          <p:nvCxnSpPr>
            <p:cNvPr id="63" name="Straight Arrow Connector 62"/>
            <p:cNvCxnSpPr>
              <a:cxnSpLocks noChangeShapeType="1"/>
            </p:cNvCxnSpPr>
            <p:nvPr/>
          </p:nvCxnSpPr>
          <p:spPr bwMode="auto">
            <a:xfrm rot="5400000">
              <a:off x="3503727" y="1700577"/>
              <a:ext cx="1448736" cy="1974"/>
            </a:xfrm>
            <a:prstGeom prst="straightConnector1">
              <a:avLst/>
            </a:prstGeom>
            <a:noFill/>
            <a:ln w="63500">
              <a:solidFill>
                <a:srgbClr val="008000"/>
              </a:solidFill>
              <a:round/>
              <a:headEnd type="arrow" w="med" len="med"/>
              <a:tailEnd type="arrow" w="med" len="med"/>
            </a:ln>
            <a:effectLst>
              <a:outerShdw blurRad="63500" dist="20000" dir="5400000" rotWithShape="0">
                <a:srgbClr val="000000">
                  <a:alpha val="37999"/>
                </a:srgbClr>
              </a:outerShdw>
            </a:effectLst>
          </p:spPr>
        </p:cxnSp>
      </p:gr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a:xfrm>
            <a:off x="0" y="0"/>
            <a:ext cx="9144000" cy="658813"/>
          </a:xfrm>
        </p:spPr>
        <p:txBody>
          <a:bodyPr/>
          <a:lstStyle/>
          <a:p>
            <a:r>
              <a:rPr lang="en-US" sz="2000" b="0">
                <a:solidFill>
                  <a:srgbClr val="003399"/>
                </a:solidFill>
              </a:rPr>
              <a:t>Zero dispersion IP and detector protected Interaction Region </a:t>
            </a:r>
            <a:br>
              <a:rPr lang="en-US" sz="2000" b="0">
                <a:solidFill>
                  <a:srgbClr val="003399"/>
                </a:solidFill>
              </a:rPr>
            </a:br>
            <a:r>
              <a:rPr lang="en-US" sz="2000" b="0">
                <a:solidFill>
                  <a:srgbClr val="003399"/>
                </a:solidFill>
              </a:rPr>
              <a:t>Joanne Beebe-Wang  – synchrotron radiation at detector</a:t>
            </a:r>
          </a:p>
        </p:txBody>
      </p:sp>
      <p:pic>
        <p:nvPicPr>
          <p:cNvPr id="43012" name="Picture 3" descr="C:\Documents and Settings\dejan.C-AD\My Documents\MEeIC\TALK\BeebeWangSynchrRadiation.jpg"/>
          <p:cNvPicPr>
            <a:picLocks noChangeAspect="1" noChangeArrowheads="1"/>
          </p:cNvPicPr>
          <p:nvPr/>
        </p:nvPicPr>
        <p:blipFill>
          <a:blip r:embed="rId3"/>
          <a:srcRect/>
          <a:stretch>
            <a:fillRect/>
          </a:stretch>
        </p:blipFill>
        <p:spPr bwMode="auto">
          <a:xfrm>
            <a:off x="0" y="0"/>
            <a:ext cx="9158288" cy="6588125"/>
          </a:xfrm>
          <a:prstGeom prst="rect">
            <a:avLst/>
          </a:prstGeom>
          <a:noFill/>
          <a:ln w="9525">
            <a:noFill/>
            <a:miter lim="800000"/>
            <a:headEnd/>
            <a:tailEnd/>
          </a:ln>
        </p:spPr>
      </p:pic>
      <p:sp>
        <p:nvSpPr>
          <p:cNvPr id="5" name="Rectangle 5"/>
          <p:cNvSpPr>
            <a:spLocks noGrp="1" noChangeArrowheads="1"/>
          </p:cNvSpPr>
          <p:nvPr>
            <p:ph type="ftr" sz="quarter" idx="4294967295"/>
          </p:nvPr>
        </p:nvSpPr>
        <p:spPr bwMode="auto">
          <a:xfrm>
            <a:off x="2133600" y="6553200"/>
            <a:ext cx="502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000090"/>
                </a:solidFill>
                <a:latin typeface="Tahoma"/>
              </a:defRPr>
            </a:lvl1pPr>
          </a:lstStyle>
          <a:p>
            <a:r>
              <a:rPr lang="en-US" smtClean="0"/>
              <a:t>2009 RHIC &amp; AGS Annual Users' Meeting June 1-5 2009</a:t>
            </a:r>
            <a:endParaRPr lang="en-US" dirty="0"/>
          </a:p>
        </p:txBody>
      </p:sp>
      <p:sp>
        <p:nvSpPr>
          <p:cNvPr id="6"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36</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762000" y="152400"/>
            <a:ext cx="7772400" cy="1143000"/>
          </a:xfrm>
        </p:spPr>
        <p:txBody>
          <a:bodyPr/>
          <a:lstStyle/>
          <a:p>
            <a:pPr eaLnBrk="1" hangingPunct="1"/>
            <a:r>
              <a:rPr lang="en-US" sz="2800"/>
              <a:t>Polarized Electron Source Design Items</a:t>
            </a:r>
          </a:p>
        </p:txBody>
      </p:sp>
      <p:sp>
        <p:nvSpPr>
          <p:cNvPr id="37891" name="Text Box 4"/>
          <p:cNvSpPr txBox="1">
            <a:spLocks noChangeArrowheads="1"/>
          </p:cNvSpPr>
          <p:nvPr/>
        </p:nvSpPr>
        <p:spPr bwMode="auto">
          <a:xfrm>
            <a:off x="304800" y="1524000"/>
            <a:ext cx="8153400" cy="4093428"/>
          </a:xfrm>
          <a:prstGeom prst="rect">
            <a:avLst/>
          </a:prstGeom>
          <a:noFill/>
          <a:ln w="9525">
            <a:noFill/>
            <a:miter lim="800000"/>
            <a:headEnd/>
            <a:tailEnd/>
          </a:ln>
        </p:spPr>
        <p:txBody>
          <a:bodyPr>
            <a:prstTxWarp prst="textNoShape">
              <a:avLst/>
            </a:prstTxWarp>
            <a:spAutoFit/>
          </a:bodyPr>
          <a:lstStyle/>
          <a:p>
            <a:r>
              <a:rPr lang="en-US" dirty="0">
                <a:solidFill>
                  <a:srgbClr val="000090"/>
                </a:solidFill>
                <a:latin typeface="Tahoma"/>
              </a:rPr>
              <a:t>-Large area cathodes (diameter &gt; 1cm)</a:t>
            </a:r>
          </a:p>
          <a:p>
            <a:pPr>
              <a:buFontTx/>
              <a:buChar char="-"/>
            </a:pPr>
            <a:r>
              <a:rPr lang="en-US" dirty="0">
                <a:solidFill>
                  <a:srgbClr val="000090"/>
                </a:solidFill>
                <a:latin typeface="Tahoma"/>
              </a:rPr>
              <a:t>Ring-like cathode, to minimize ion bombardment damage.</a:t>
            </a:r>
          </a:p>
          <a:p>
            <a:pPr>
              <a:buFontTx/>
              <a:buChar char="-"/>
            </a:pPr>
            <a:endParaRPr lang="en-US" dirty="0">
              <a:solidFill>
                <a:srgbClr val="000090"/>
              </a:solidFill>
              <a:latin typeface="Tahoma"/>
            </a:endParaRPr>
          </a:p>
          <a:p>
            <a:pPr>
              <a:buFontTx/>
              <a:buChar char="-"/>
            </a:pPr>
            <a:endParaRPr lang="en-US" dirty="0">
              <a:solidFill>
                <a:srgbClr val="000090"/>
              </a:solidFill>
              <a:latin typeface="Tahoma"/>
            </a:endParaRPr>
          </a:p>
          <a:p>
            <a:pPr>
              <a:buFontTx/>
              <a:buChar char="-"/>
            </a:pPr>
            <a:endParaRPr lang="en-US" dirty="0">
              <a:solidFill>
                <a:srgbClr val="000090"/>
              </a:solidFill>
              <a:latin typeface="Tahoma"/>
            </a:endParaRPr>
          </a:p>
          <a:p>
            <a:pPr>
              <a:buFontTx/>
              <a:buChar char="-"/>
            </a:pPr>
            <a:r>
              <a:rPr lang="en-US" dirty="0">
                <a:solidFill>
                  <a:srgbClr val="000090"/>
                </a:solidFill>
                <a:latin typeface="Tahoma"/>
              </a:rPr>
              <a:t>Multiple gun approach. RF-combiner.</a:t>
            </a:r>
          </a:p>
          <a:p>
            <a:pPr>
              <a:buFontTx/>
              <a:buChar char="-"/>
            </a:pPr>
            <a:endParaRPr lang="en-US" dirty="0">
              <a:solidFill>
                <a:srgbClr val="000090"/>
              </a:solidFill>
              <a:latin typeface="Tahoma"/>
            </a:endParaRPr>
          </a:p>
          <a:p>
            <a:pPr>
              <a:buFontTx/>
              <a:buChar char="-"/>
            </a:pPr>
            <a:r>
              <a:rPr lang="en-US" dirty="0">
                <a:solidFill>
                  <a:srgbClr val="000090"/>
                </a:solidFill>
                <a:latin typeface="Tahoma"/>
              </a:rPr>
              <a:t>Active cooling, to accommodate ~100W of heating load from laser power</a:t>
            </a:r>
          </a:p>
          <a:p>
            <a:endParaRPr lang="en-US" sz="2000" i="1" dirty="0"/>
          </a:p>
          <a:p>
            <a:pPr>
              <a:buFontTx/>
              <a:buChar char="-"/>
            </a:pPr>
            <a:endParaRPr lang="en-US" dirty="0"/>
          </a:p>
        </p:txBody>
      </p:sp>
      <p:grpSp>
        <p:nvGrpSpPr>
          <p:cNvPr id="37892" name="Group 21"/>
          <p:cNvGrpSpPr>
            <a:grpSpLocks noChangeAspect="1"/>
          </p:cNvGrpSpPr>
          <p:nvPr/>
        </p:nvGrpSpPr>
        <p:grpSpPr bwMode="auto">
          <a:xfrm>
            <a:off x="1143000" y="2438400"/>
            <a:ext cx="2209800" cy="514350"/>
            <a:chOff x="1008" y="2334"/>
            <a:chExt cx="3313" cy="771"/>
          </a:xfrm>
        </p:grpSpPr>
        <p:sp>
          <p:nvSpPr>
            <p:cNvPr id="37895" name="Oval 6"/>
            <p:cNvSpPr>
              <a:spLocks noChangeAspect="1" noChangeArrowheads="1"/>
            </p:cNvSpPr>
            <p:nvPr/>
          </p:nvSpPr>
          <p:spPr bwMode="auto">
            <a:xfrm>
              <a:off x="1008" y="2561"/>
              <a:ext cx="408" cy="408"/>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896" name="Oval 7"/>
            <p:cNvSpPr>
              <a:spLocks noChangeAspect="1" noChangeArrowheads="1"/>
            </p:cNvSpPr>
            <p:nvPr/>
          </p:nvSpPr>
          <p:spPr bwMode="auto">
            <a:xfrm>
              <a:off x="2051" y="2334"/>
              <a:ext cx="816" cy="771"/>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897" name="Oval 8"/>
            <p:cNvSpPr>
              <a:spLocks noChangeAspect="1" noChangeArrowheads="1"/>
            </p:cNvSpPr>
            <p:nvPr/>
          </p:nvSpPr>
          <p:spPr bwMode="auto">
            <a:xfrm>
              <a:off x="2320" y="2582"/>
              <a:ext cx="272" cy="272"/>
            </a:xfrm>
            <a:prstGeom prst="ellipse">
              <a:avLst/>
            </a:prstGeom>
            <a:solidFill>
              <a:schemeClr val="bg1"/>
            </a:solidFill>
            <a:ln w="9525">
              <a:noFill/>
              <a:round/>
              <a:headEnd/>
              <a:tailEnd/>
            </a:ln>
          </p:spPr>
          <p:txBody>
            <a:bodyPr wrap="none" anchor="ctr">
              <a:prstTxWarp prst="textNoShape">
                <a:avLst/>
              </a:prstTxWarp>
            </a:bodyPr>
            <a:lstStyle/>
            <a:p>
              <a:endParaRPr lang="en-US"/>
            </a:p>
          </p:txBody>
        </p:sp>
        <p:sp>
          <p:nvSpPr>
            <p:cNvPr id="37898" name="AutoShape 9"/>
            <p:cNvSpPr>
              <a:spLocks noChangeAspect="1" noChangeArrowheads="1"/>
            </p:cNvSpPr>
            <p:nvPr/>
          </p:nvSpPr>
          <p:spPr bwMode="auto">
            <a:xfrm>
              <a:off x="1552" y="2697"/>
              <a:ext cx="408" cy="136"/>
            </a:xfrm>
            <a:prstGeom prst="rightArrow">
              <a:avLst>
                <a:gd name="adj1" fmla="val 50000"/>
                <a:gd name="adj2" fmla="val 7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grpSp>
          <p:nvGrpSpPr>
            <p:cNvPr id="37899" name="Group 10"/>
            <p:cNvGrpSpPr>
              <a:grpSpLocks noChangeAspect="1"/>
            </p:cNvGrpSpPr>
            <p:nvPr/>
          </p:nvGrpSpPr>
          <p:grpSpPr bwMode="auto">
            <a:xfrm>
              <a:off x="3505" y="2336"/>
              <a:ext cx="816" cy="766"/>
              <a:chOff x="4606" y="2888"/>
              <a:chExt cx="816" cy="766"/>
            </a:xfrm>
          </p:grpSpPr>
          <p:sp>
            <p:nvSpPr>
              <p:cNvPr id="37901" name="Oval 11"/>
              <p:cNvSpPr>
                <a:spLocks noChangeAspect="1" noChangeArrowheads="1"/>
              </p:cNvSpPr>
              <p:nvPr/>
            </p:nvSpPr>
            <p:spPr bwMode="auto">
              <a:xfrm>
                <a:off x="4868" y="2888"/>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902" name="Oval 12"/>
              <p:cNvSpPr>
                <a:spLocks noChangeAspect="1" noChangeArrowheads="1"/>
              </p:cNvSpPr>
              <p:nvPr/>
            </p:nvSpPr>
            <p:spPr bwMode="auto">
              <a:xfrm>
                <a:off x="4670" y="2988"/>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903" name="Oval 13"/>
              <p:cNvSpPr>
                <a:spLocks noChangeAspect="1" noChangeArrowheads="1"/>
              </p:cNvSpPr>
              <p:nvPr/>
            </p:nvSpPr>
            <p:spPr bwMode="auto">
              <a:xfrm>
                <a:off x="5083" y="2947"/>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904" name="Oval 14"/>
              <p:cNvSpPr>
                <a:spLocks noChangeAspect="1" noChangeArrowheads="1"/>
              </p:cNvSpPr>
              <p:nvPr/>
            </p:nvSpPr>
            <p:spPr bwMode="auto">
              <a:xfrm>
                <a:off x="4606" y="3197"/>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905" name="Oval 15"/>
              <p:cNvSpPr>
                <a:spLocks noChangeAspect="1" noChangeArrowheads="1"/>
              </p:cNvSpPr>
              <p:nvPr/>
            </p:nvSpPr>
            <p:spPr bwMode="auto">
              <a:xfrm>
                <a:off x="4734" y="3382"/>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906" name="Oval 16"/>
              <p:cNvSpPr>
                <a:spLocks noChangeAspect="1" noChangeArrowheads="1"/>
              </p:cNvSpPr>
              <p:nvPr/>
            </p:nvSpPr>
            <p:spPr bwMode="auto">
              <a:xfrm>
                <a:off x="5128" y="3334"/>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907" name="Oval 17"/>
              <p:cNvSpPr>
                <a:spLocks noChangeAspect="1" noChangeArrowheads="1"/>
              </p:cNvSpPr>
              <p:nvPr/>
            </p:nvSpPr>
            <p:spPr bwMode="auto">
              <a:xfrm>
                <a:off x="4942" y="3428"/>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sp>
            <p:nvSpPr>
              <p:cNvPr id="37908" name="Oval 18"/>
              <p:cNvSpPr>
                <a:spLocks noChangeAspect="1" noChangeArrowheads="1"/>
              </p:cNvSpPr>
              <p:nvPr/>
            </p:nvSpPr>
            <p:spPr bwMode="auto">
              <a:xfrm>
                <a:off x="5195" y="3138"/>
                <a:ext cx="227" cy="226"/>
              </a:xfrm>
              <a:prstGeom prst="ellipse">
                <a:avLst/>
              </a:prstGeom>
              <a:solidFill>
                <a:srgbClr val="FF0000"/>
              </a:solidFill>
              <a:ln w="9525">
                <a:noFill/>
                <a:round/>
                <a:headEnd/>
                <a:tailEnd/>
              </a:ln>
            </p:spPr>
            <p:txBody>
              <a:bodyPr wrap="none" anchor="ctr">
                <a:prstTxWarp prst="textNoShape">
                  <a:avLst/>
                </a:prstTxWarp>
              </a:bodyPr>
              <a:lstStyle/>
              <a:p>
                <a:endParaRPr lang="en-US"/>
              </a:p>
            </p:txBody>
          </p:sp>
        </p:grpSp>
        <p:sp>
          <p:nvSpPr>
            <p:cNvPr id="37900" name="AutoShape 19"/>
            <p:cNvSpPr>
              <a:spLocks noChangeAspect="1" noChangeArrowheads="1"/>
            </p:cNvSpPr>
            <p:nvPr/>
          </p:nvSpPr>
          <p:spPr bwMode="auto">
            <a:xfrm>
              <a:off x="3004" y="2651"/>
              <a:ext cx="408" cy="136"/>
            </a:xfrm>
            <a:prstGeom prst="rightArrow">
              <a:avLst>
                <a:gd name="adj1" fmla="val 50000"/>
                <a:gd name="adj2" fmla="val 750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grpSp>
      <p:sp>
        <p:nvSpPr>
          <p:cNvPr id="37893" name="Text Box 25"/>
          <p:cNvSpPr txBox="1">
            <a:spLocks noChangeArrowheads="1"/>
          </p:cNvSpPr>
          <p:nvPr/>
        </p:nvSpPr>
        <p:spPr bwMode="auto">
          <a:xfrm>
            <a:off x="2362200" y="4953000"/>
            <a:ext cx="5381401" cy="830997"/>
          </a:xfrm>
          <a:prstGeom prst="rect">
            <a:avLst/>
          </a:prstGeom>
          <a:noFill/>
          <a:ln w="9525">
            <a:noFill/>
            <a:miter lim="800000"/>
            <a:headEnd/>
            <a:tailEnd/>
          </a:ln>
        </p:spPr>
        <p:txBody>
          <a:bodyPr wrap="none">
            <a:prstTxWarp prst="textNoShape">
              <a:avLst/>
            </a:prstTxWarp>
            <a:spAutoFit/>
          </a:bodyPr>
          <a:lstStyle/>
          <a:p>
            <a:r>
              <a:rPr lang="en-US" dirty="0">
                <a:solidFill>
                  <a:srgbClr val="CC0000"/>
                </a:solidFill>
              </a:rPr>
              <a:t>R&amp;D efforts are led by MIT</a:t>
            </a:r>
            <a:r>
              <a:rPr lang="en-US" dirty="0" smtClean="0">
                <a:solidFill>
                  <a:srgbClr val="CC0000"/>
                </a:solidFill>
              </a:rPr>
              <a:t>-Bates experts </a:t>
            </a:r>
          </a:p>
          <a:p>
            <a:r>
              <a:rPr lang="en-US" dirty="0" smtClean="0">
                <a:solidFill>
                  <a:srgbClr val="CC0000"/>
                </a:solidFill>
              </a:rPr>
              <a:t> leading by </a:t>
            </a:r>
            <a:r>
              <a:rPr lang="en-US" dirty="0">
                <a:solidFill>
                  <a:srgbClr val="CC0000"/>
                </a:solidFill>
              </a:rPr>
              <a:t>Y</a:t>
            </a:r>
            <a:r>
              <a:rPr lang="en-US" dirty="0" smtClean="0">
                <a:solidFill>
                  <a:srgbClr val="CC0000"/>
                </a:solidFill>
              </a:rPr>
              <a:t>. </a:t>
            </a:r>
            <a:r>
              <a:rPr lang="en-US" dirty="0" err="1" smtClean="0">
                <a:solidFill>
                  <a:srgbClr val="CC0000"/>
                </a:solidFill>
              </a:rPr>
              <a:t>Tsentalovich’s</a:t>
            </a:r>
            <a:r>
              <a:rPr lang="en-US" dirty="0" smtClean="0">
                <a:solidFill>
                  <a:srgbClr val="CC0000"/>
                </a:solidFill>
              </a:rPr>
              <a:t> </a:t>
            </a:r>
            <a:endParaRPr lang="en-US" dirty="0">
              <a:solidFill>
                <a:srgbClr val="CC0000"/>
              </a:solidFill>
            </a:endParaRPr>
          </a:p>
        </p:txBody>
      </p:sp>
      <p:pic>
        <p:nvPicPr>
          <p:cNvPr id="37894" name="Picture 27"/>
          <p:cNvPicPr>
            <a:picLocks noChangeAspect="1" noChangeArrowheads="1"/>
          </p:cNvPicPr>
          <p:nvPr/>
        </p:nvPicPr>
        <p:blipFill>
          <a:blip r:embed="rId2"/>
          <a:srcRect/>
          <a:stretch>
            <a:fillRect/>
          </a:stretch>
        </p:blipFill>
        <p:spPr bwMode="auto">
          <a:xfrm>
            <a:off x="5410200" y="2895600"/>
            <a:ext cx="3346450" cy="1016000"/>
          </a:xfrm>
          <a:prstGeom prst="rect">
            <a:avLst/>
          </a:prstGeom>
          <a:noFill/>
          <a:ln w="9525">
            <a:noFill/>
            <a:miter lim="800000"/>
            <a:headEnd/>
            <a:tailEnd/>
          </a:ln>
        </p:spPr>
      </p:pic>
      <p:sp>
        <p:nvSpPr>
          <p:cNvPr id="21"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37</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p:txBody>
          <a:bodyPr/>
          <a:lstStyle/>
          <a:p>
            <a:pPr eaLnBrk="1" hangingPunct="1"/>
            <a:r>
              <a:rPr lang="en-US"/>
              <a:t>Electron polarization in ERL eRHIC</a:t>
            </a:r>
          </a:p>
        </p:txBody>
      </p:sp>
      <p:sp>
        <p:nvSpPr>
          <p:cNvPr id="39941" name="Rectangle 3"/>
          <p:cNvSpPr>
            <a:spLocks noGrp="1" noChangeArrowheads="1"/>
          </p:cNvSpPr>
          <p:nvPr>
            <p:ph type="body" idx="1"/>
          </p:nvPr>
        </p:nvSpPr>
        <p:spPr/>
        <p:txBody>
          <a:bodyPr/>
          <a:lstStyle/>
          <a:p>
            <a:pPr eaLnBrk="1" hangingPunct="1"/>
            <a:r>
              <a:rPr lang="en-US" sz="1800"/>
              <a:t>No problem with depolarizing resonances</a:t>
            </a:r>
          </a:p>
          <a:p>
            <a:pPr eaLnBrk="1" hangingPunct="1"/>
            <a:r>
              <a:rPr lang="en-US" sz="1800"/>
              <a:t>Spin orientation control at the collision point:</a:t>
            </a:r>
          </a:p>
          <a:p>
            <a:pPr lvl="1" eaLnBrk="1" hangingPunct="1"/>
            <a:r>
              <a:rPr lang="en-US" sz="1400">
                <a:ea typeface="ＭＳ Ｐゴシック" pitchFamily="-65" charset="-128"/>
              </a:rPr>
              <a:t>Spin rotators after the electron source (Wien filter, solenoid)</a:t>
            </a:r>
          </a:p>
          <a:p>
            <a:pPr lvl="1" eaLnBrk="1" hangingPunct="1"/>
            <a:r>
              <a:rPr lang="en-US" sz="1400">
                <a:ea typeface="ＭＳ Ｐゴシック" pitchFamily="-65" charset="-128"/>
              </a:rPr>
              <a:t>Slight adjustment of energy gain in main and pre-accelerator linacs (keeping the final energy constant) </a:t>
            </a:r>
            <a:r>
              <a:rPr lang="en-US" sz="1400" i="1">
                <a:ea typeface="ＭＳ Ｐゴシック" pitchFamily="-65" charset="-128"/>
              </a:rPr>
              <a:t>(V.N.Litvinenko)</a:t>
            </a:r>
          </a:p>
          <a:p>
            <a:pPr lvl="1" eaLnBrk="1" hangingPunct="1"/>
            <a:endParaRPr lang="en-US" sz="1400">
              <a:ea typeface="ＭＳ Ｐゴシック" pitchFamily="-65" charset="-128"/>
            </a:endParaRPr>
          </a:p>
          <a:p>
            <a:pPr eaLnBrk="1" hangingPunct="1"/>
            <a:endParaRPr lang="en-US" sz="1600"/>
          </a:p>
          <a:p>
            <a:pPr eaLnBrk="1" hangingPunct="1">
              <a:buFontTx/>
              <a:buNone/>
            </a:pPr>
            <a:r>
              <a:rPr lang="en-US"/>
              <a:t> </a:t>
            </a:r>
          </a:p>
        </p:txBody>
      </p:sp>
      <p:graphicFrame>
        <p:nvGraphicFramePr>
          <p:cNvPr id="39938" name="Object 6"/>
          <p:cNvGraphicFramePr>
            <a:graphicFrameLocks noChangeAspect="1"/>
          </p:cNvGraphicFramePr>
          <p:nvPr/>
        </p:nvGraphicFramePr>
        <p:xfrm>
          <a:off x="685800" y="3505200"/>
          <a:ext cx="5165725" cy="365125"/>
        </p:xfrm>
        <a:graphic>
          <a:graphicData uri="http://schemas.openxmlformats.org/presentationml/2006/ole">
            <p:oleObj spid="_x0000_s39938" name="Equation" r:id="rId3" imgW="7315200" imgH="520700" progId="Equation.3">
              <p:embed/>
            </p:oleObj>
          </a:graphicData>
        </a:graphic>
      </p:graphicFrame>
      <p:sp>
        <p:nvSpPr>
          <p:cNvPr id="39942" name="Rectangle 20"/>
          <p:cNvSpPr>
            <a:spLocks noChangeArrowheads="1"/>
          </p:cNvSpPr>
          <p:nvPr/>
        </p:nvSpPr>
        <p:spPr bwMode="auto">
          <a:xfrm>
            <a:off x="8153400" y="4267200"/>
            <a:ext cx="457200" cy="320675"/>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US" sz="2100">
                <a:solidFill>
                  <a:srgbClr val="000000"/>
                </a:solidFill>
                <a:latin typeface="Symbol" pitchFamily="-65" charset="2"/>
                <a:sym typeface="Symbol" pitchFamily="-65" charset="2"/>
              </a:rPr>
              <a:t>g</a:t>
            </a:r>
            <a:r>
              <a:rPr lang="en-US" sz="2100" baseline="-25000">
                <a:solidFill>
                  <a:srgbClr val="000000"/>
                </a:solidFill>
                <a:sym typeface="Symbol" pitchFamily="-65" charset="2"/>
              </a:rPr>
              <a:t>i,,</a:t>
            </a:r>
            <a:r>
              <a:rPr lang="en-US" sz="2100">
                <a:solidFill>
                  <a:srgbClr val="000000"/>
                </a:solidFill>
                <a:latin typeface="Symbol" pitchFamily="-65" charset="2"/>
                <a:sym typeface="Symbol" pitchFamily="-65" charset="2"/>
              </a:rPr>
              <a:t>j</a:t>
            </a:r>
            <a:r>
              <a:rPr lang="en-US" sz="2100" baseline="-25000">
                <a:solidFill>
                  <a:srgbClr val="000000"/>
                </a:solidFill>
                <a:sym typeface="Symbol" pitchFamily="-65" charset="2"/>
              </a:rPr>
              <a:t>i</a:t>
            </a:r>
            <a:endParaRPr lang="en-US" sz="4400">
              <a:solidFill>
                <a:srgbClr val="0000FF"/>
              </a:solidFill>
              <a:latin typeface="Comic Sans MS" pitchFamily="-65" charset="0"/>
            </a:endParaRPr>
          </a:p>
        </p:txBody>
      </p:sp>
      <p:sp>
        <p:nvSpPr>
          <p:cNvPr id="39943" name="Line 21"/>
          <p:cNvSpPr>
            <a:spLocks noChangeShapeType="1"/>
          </p:cNvSpPr>
          <p:nvPr/>
        </p:nvSpPr>
        <p:spPr bwMode="auto">
          <a:xfrm flipH="1" flipV="1">
            <a:off x="6164263" y="5046663"/>
            <a:ext cx="161925" cy="273050"/>
          </a:xfrm>
          <a:prstGeom prst="line">
            <a:avLst/>
          </a:prstGeom>
          <a:noFill/>
          <a:ln w="9525">
            <a:solidFill>
              <a:srgbClr val="0000FF"/>
            </a:solidFill>
            <a:round/>
            <a:headEnd/>
            <a:tailEnd type="triangle" w="med" len="med"/>
          </a:ln>
        </p:spPr>
        <p:txBody>
          <a:bodyPr wrap="none" anchor="ctr">
            <a:prstTxWarp prst="textNoShape">
              <a:avLst/>
            </a:prstTxWarp>
          </a:bodyPr>
          <a:lstStyle/>
          <a:p>
            <a:endParaRPr lang="en-US"/>
          </a:p>
        </p:txBody>
      </p:sp>
      <p:sp>
        <p:nvSpPr>
          <p:cNvPr id="39944" name="AutoShape 22"/>
          <p:cNvSpPr>
            <a:spLocks noChangeArrowheads="1"/>
          </p:cNvSpPr>
          <p:nvPr/>
        </p:nvSpPr>
        <p:spPr bwMode="auto">
          <a:xfrm>
            <a:off x="6178550" y="4748213"/>
            <a:ext cx="566738" cy="581025"/>
          </a:xfrm>
          <a:custGeom>
            <a:avLst/>
            <a:gdLst>
              <a:gd name="T0" fmla="*/ 4382 w 21600"/>
              <a:gd name="T1" fmla="*/ 0 h 21600"/>
              <a:gd name="T2" fmla="*/ 157 w 21600"/>
              <a:gd name="T3" fmla="*/ 4573 h 21600"/>
              <a:gd name="T4" fmla="*/ 4382 w 21600"/>
              <a:gd name="T5" fmla="*/ 323 h 21600"/>
              <a:gd name="T6" fmla="*/ 9970 w 21600"/>
              <a:gd name="T7" fmla="*/ 4438 h 21600"/>
              <a:gd name="T8" fmla="*/ 8737 w 21600"/>
              <a:gd name="T9" fmla="*/ 5756 h 21600"/>
              <a:gd name="T10" fmla="*/ 7452 w 21600"/>
              <a:gd name="T11" fmla="*/ 4492 h 21600"/>
              <a:gd name="T12" fmla="*/ 0 60000 65536"/>
              <a:gd name="T13" fmla="*/ 0 60000 65536"/>
              <a:gd name="T14" fmla="*/ 0 60000 65536"/>
              <a:gd name="T15" fmla="*/ 0 60000 65536"/>
              <a:gd name="T16" fmla="*/ 0 60000 65536"/>
              <a:gd name="T17" fmla="*/ 0 60000 65536"/>
              <a:gd name="T18" fmla="*/ 3131 w 21600"/>
              <a:gd name="T19" fmla="*/ 3176 h 21600"/>
              <a:gd name="T20" fmla="*/ 18469 w 21600"/>
              <a:gd name="T21" fmla="*/ 1842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20832" y="10546"/>
                </a:moveTo>
                <a:cubicBezTo>
                  <a:pt x="20695" y="5103"/>
                  <a:pt x="16243" y="764"/>
                  <a:pt x="10800" y="764"/>
                </a:cubicBezTo>
                <a:cubicBezTo>
                  <a:pt x="5257" y="764"/>
                  <a:pt x="764" y="5257"/>
                  <a:pt x="764" y="10800"/>
                </a:cubicBezTo>
                <a:lnTo>
                  <a:pt x="0" y="10800"/>
                </a:lnTo>
                <a:cubicBezTo>
                  <a:pt x="0" y="4835"/>
                  <a:pt x="4835" y="0"/>
                  <a:pt x="10800" y="0"/>
                </a:cubicBezTo>
                <a:cubicBezTo>
                  <a:pt x="16658" y="0"/>
                  <a:pt x="21448" y="4670"/>
                  <a:pt x="21596" y="10526"/>
                </a:cubicBezTo>
                <a:lnTo>
                  <a:pt x="24295" y="10458"/>
                </a:lnTo>
                <a:lnTo>
                  <a:pt x="21292" y="13617"/>
                </a:lnTo>
                <a:lnTo>
                  <a:pt x="18133" y="10614"/>
                </a:lnTo>
                <a:lnTo>
                  <a:pt x="20832" y="10546"/>
                </a:lnTo>
                <a:close/>
              </a:path>
            </a:pathLst>
          </a:custGeom>
          <a:solidFill>
            <a:srgbClr val="CC0066"/>
          </a:solidFill>
          <a:ln w="9525">
            <a:solidFill>
              <a:srgbClr val="0000FF"/>
            </a:solidFill>
            <a:miter lim="800000"/>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grpSp>
        <p:nvGrpSpPr>
          <p:cNvPr id="39945" name="Group 23"/>
          <p:cNvGrpSpPr>
            <a:grpSpLocks/>
          </p:cNvGrpSpPr>
          <p:nvPr/>
        </p:nvGrpSpPr>
        <p:grpSpPr bwMode="auto">
          <a:xfrm rot="3643437">
            <a:off x="7781925" y="3997325"/>
            <a:ext cx="447675" cy="333375"/>
            <a:chOff x="457" y="3677"/>
            <a:chExt cx="262" cy="199"/>
          </a:xfrm>
        </p:grpSpPr>
        <p:sp>
          <p:nvSpPr>
            <p:cNvPr id="40039" name="Line 24"/>
            <p:cNvSpPr>
              <a:spLocks noChangeShapeType="1"/>
            </p:cNvSpPr>
            <p:nvPr/>
          </p:nvSpPr>
          <p:spPr bwMode="auto">
            <a:xfrm flipH="1">
              <a:off x="468" y="3677"/>
              <a:ext cx="167" cy="0"/>
            </a:xfrm>
            <a:prstGeom prst="line">
              <a:avLst/>
            </a:prstGeom>
            <a:noFill/>
            <a:ln w="9525">
              <a:solidFill>
                <a:srgbClr val="0000FF"/>
              </a:solidFill>
              <a:round/>
              <a:headEnd/>
              <a:tailEnd type="triangle" w="med" len="med"/>
            </a:ln>
          </p:spPr>
          <p:txBody>
            <a:bodyPr wrap="none" anchor="ctr">
              <a:prstTxWarp prst="textNoShape">
                <a:avLst/>
              </a:prstTxWarp>
            </a:bodyPr>
            <a:lstStyle/>
            <a:p>
              <a:endParaRPr lang="en-US"/>
            </a:p>
          </p:txBody>
        </p:sp>
        <p:sp>
          <p:nvSpPr>
            <p:cNvPr id="40040" name="Line 25"/>
            <p:cNvSpPr>
              <a:spLocks noChangeShapeType="1"/>
            </p:cNvSpPr>
            <p:nvPr/>
          </p:nvSpPr>
          <p:spPr bwMode="auto">
            <a:xfrm>
              <a:off x="503" y="3735"/>
              <a:ext cx="150" cy="0"/>
            </a:xfrm>
            <a:prstGeom prst="line">
              <a:avLst/>
            </a:prstGeom>
            <a:noFill/>
            <a:ln w="9525">
              <a:solidFill>
                <a:srgbClr val="0000FF"/>
              </a:solidFill>
              <a:round/>
              <a:headEnd/>
              <a:tailEnd type="triangle" w="med" len="med"/>
            </a:ln>
          </p:spPr>
          <p:txBody>
            <a:bodyPr wrap="none" anchor="ctr">
              <a:prstTxWarp prst="textNoShape">
                <a:avLst/>
              </a:prstTxWarp>
            </a:bodyPr>
            <a:lstStyle/>
            <a:p>
              <a:endParaRPr lang="en-US"/>
            </a:p>
          </p:txBody>
        </p:sp>
        <p:sp>
          <p:nvSpPr>
            <p:cNvPr id="40041" name="Text Box 26"/>
            <p:cNvSpPr txBox="1">
              <a:spLocks noChangeArrowheads="1"/>
            </p:cNvSpPr>
            <p:nvPr/>
          </p:nvSpPr>
          <p:spPr bwMode="auto">
            <a:xfrm>
              <a:off x="457" y="3712"/>
              <a:ext cx="262" cy="164"/>
            </a:xfrm>
            <a:prstGeom prst="rect">
              <a:avLst/>
            </a:prstGeom>
            <a:noFill/>
            <a:ln w="9525">
              <a:noFill/>
              <a:miter lim="800000"/>
              <a:headEnd/>
              <a:tailEnd/>
            </a:ln>
          </p:spPr>
          <p:txBody>
            <a:bodyPr wrap="none">
              <a:prstTxWarp prst="textNoShape">
                <a:avLst/>
              </a:prstTxWarp>
              <a:spAutoFit/>
            </a:bodyPr>
            <a:lstStyle/>
            <a:p>
              <a:pPr algn="ctr" eaLnBrk="0" hangingPunct="0"/>
              <a:r>
                <a:rPr lang="en-US" sz="1200">
                  <a:solidFill>
                    <a:schemeClr val="tx2"/>
                  </a:solidFill>
                  <a:latin typeface="Comic Sans MS" pitchFamily="-65" charset="0"/>
                </a:rPr>
                <a:t>Gun</a:t>
              </a:r>
            </a:p>
          </p:txBody>
        </p:sp>
      </p:grpSp>
      <p:sp>
        <p:nvSpPr>
          <p:cNvPr id="39946" name="Rectangle 27"/>
          <p:cNvSpPr>
            <a:spLocks noChangeArrowheads="1"/>
          </p:cNvSpPr>
          <p:nvPr/>
        </p:nvSpPr>
        <p:spPr bwMode="auto">
          <a:xfrm>
            <a:off x="7162800" y="3124200"/>
            <a:ext cx="233363" cy="274638"/>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US" sz="1800">
                <a:solidFill>
                  <a:srgbClr val="000000"/>
                </a:solidFill>
                <a:latin typeface="Symbol" pitchFamily="-65" charset="2"/>
                <a:sym typeface="Symbol" pitchFamily="-65" charset="2"/>
              </a:rPr>
              <a:t>Dg</a:t>
            </a:r>
            <a:endParaRPr lang="en-US" sz="4400">
              <a:solidFill>
                <a:srgbClr val="0000FF"/>
              </a:solidFill>
              <a:latin typeface="Comic Sans MS" pitchFamily="-65" charset="0"/>
            </a:endParaRPr>
          </a:p>
        </p:txBody>
      </p:sp>
      <p:sp>
        <p:nvSpPr>
          <p:cNvPr id="39947" name="Freeform 28"/>
          <p:cNvSpPr>
            <a:spLocks noChangeAspect="1"/>
          </p:cNvSpPr>
          <p:nvPr/>
        </p:nvSpPr>
        <p:spPr bwMode="auto">
          <a:xfrm>
            <a:off x="8367713" y="4130675"/>
            <a:ext cx="192087" cy="149225"/>
          </a:xfrm>
          <a:custGeom>
            <a:avLst/>
            <a:gdLst>
              <a:gd name="T0" fmla="*/ 140307 w 230"/>
              <a:gd name="T1" fmla="*/ 0 h 172"/>
              <a:gd name="T2" fmla="*/ 177054 w 230"/>
              <a:gd name="T3" fmla="*/ 64201 h 172"/>
              <a:gd name="T4" fmla="*/ 187076 w 230"/>
              <a:gd name="T5" fmla="*/ 124933 h 172"/>
              <a:gd name="T6" fmla="*/ 148659 w 230"/>
              <a:gd name="T7" fmla="*/ 145755 h 172"/>
              <a:gd name="T8" fmla="*/ 76835 w 230"/>
              <a:gd name="T9" fmla="*/ 104110 h 172"/>
              <a:gd name="T10" fmla="*/ 0 w 230"/>
              <a:gd name="T11" fmla="*/ 26028 h 172"/>
              <a:gd name="T12" fmla="*/ 0 60000 65536"/>
              <a:gd name="T13" fmla="*/ 0 60000 65536"/>
              <a:gd name="T14" fmla="*/ 0 60000 65536"/>
              <a:gd name="T15" fmla="*/ 0 60000 65536"/>
              <a:gd name="T16" fmla="*/ 0 60000 65536"/>
              <a:gd name="T17" fmla="*/ 0 60000 65536"/>
              <a:gd name="T18" fmla="*/ 0 w 230"/>
              <a:gd name="T19" fmla="*/ 0 h 172"/>
              <a:gd name="T20" fmla="*/ 230 w 230"/>
              <a:gd name="T21" fmla="*/ 172 h 172"/>
            </a:gdLst>
            <a:ahLst/>
            <a:cxnLst>
              <a:cxn ang="T12">
                <a:pos x="T0" y="T1"/>
              </a:cxn>
              <a:cxn ang="T13">
                <a:pos x="T2" y="T3"/>
              </a:cxn>
              <a:cxn ang="T14">
                <a:pos x="T4" y="T5"/>
              </a:cxn>
              <a:cxn ang="T15">
                <a:pos x="T6" y="T7"/>
              </a:cxn>
              <a:cxn ang="T16">
                <a:pos x="T8" y="T9"/>
              </a:cxn>
              <a:cxn ang="T17">
                <a:pos x="T10" y="T11"/>
              </a:cxn>
            </a:cxnLst>
            <a:rect l="T18" t="T19" r="T20" b="T21"/>
            <a:pathLst>
              <a:path w="230" h="172">
                <a:moveTo>
                  <a:pt x="168" y="0"/>
                </a:moveTo>
                <a:cubicBezTo>
                  <a:pt x="175" y="12"/>
                  <a:pt x="203" y="50"/>
                  <a:pt x="212" y="74"/>
                </a:cubicBezTo>
                <a:cubicBezTo>
                  <a:pt x="221" y="98"/>
                  <a:pt x="230" y="128"/>
                  <a:pt x="224" y="144"/>
                </a:cubicBezTo>
                <a:cubicBezTo>
                  <a:pt x="218" y="160"/>
                  <a:pt x="200" y="172"/>
                  <a:pt x="178" y="168"/>
                </a:cubicBezTo>
                <a:cubicBezTo>
                  <a:pt x="156" y="164"/>
                  <a:pt x="122" y="143"/>
                  <a:pt x="92" y="120"/>
                </a:cubicBezTo>
                <a:cubicBezTo>
                  <a:pt x="62" y="97"/>
                  <a:pt x="19" y="49"/>
                  <a:pt x="0" y="30"/>
                </a:cubicBezTo>
              </a:path>
            </a:pathLst>
          </a:custGeom>
          <a:noFill/>
          <a:ln w="9525">
            <a:solidFill>
              <a:srgbClr val="FF0000"/>
            </a:solidFill>
            <a:round/>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48" name="Line 29"/>
          <p:cNvSpPr>
            <a:spLocks noChangeAspect="1" noChangeShapeType="1"/>
          </p:cNvSpPr>
          <p:nvPr/>
        </p:nvSpPr>
        <p:spPr bwMode="auto">
          <a:xfrm flipV="1">
            <a:off x="6567488" y="3365500"/>
            <a:ext cx="1511300" cy="26479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9949" name="Line 30"/>
          <p:cNvSpPr>
            <a:spLocks noChangeAspect="1" noChangeShapeType="1"/>
          </p:cNvSpPr>
          <p:nvPr/>
        </p:nvSpPr>
        <p:spPr bwMode="auto">
          <a:xfrm>
            <a:off x="6561138" y="3359150"/>
            <a:ext cx="1511300" cy="266065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9950" name="Line 31"/>
          <p:cNvSpPr>
            <a:spLocks noChangeAspect="1" noChangeShapeType="1"/>
          </p:cNvSpPr>
          <p:nvPr/>
        </p:nvSpPr>
        <p:spPr bwMode="auto">
          <a:xfrm flipV="1">
            <a:off x="5981700" y="4692650"/>
            <a:ext cx="2697163" cy="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9951" name="Arc 32"/>
          <p:cNvSpPr>
            <a:spLocks noChangeAspect="1"/>
          </p:cNvSpPr>
          <p:nvPr/>
        </p:nvSpPr>
        <p:spPr bwMode="auto">
          <a:xfrm flipH="1">
            <a:off x="5943600" y="4184650"/>
            <a:ext cx="833438" cy="1004888"/>
          </a:xfrm>
          <a:custGeom>
            <a:avLst/>
            <a:gdLst>
              <a:gd name="T0" fmla="*/ 15781 w 21600"/>
              <a:gd name="T1" fmla="*/ 0 h 24037"/>
              <a:gd name="T2" fmla="*/ 16051 w 21600"/>
              <a:gd name="T3" fmla="*/ 24582 h 24037"/>
              <a:gd name="T4" fmla="*/ 0 w 21600"/>
              <a:gd name="T5" fmla="*/ 12542 h 24037"/>
              <a:gd name="T6" fmla="*/ 0 60000 65536"/>
              <a:gd name="T7" fmla="*/ 0 60000 65536"/>
              <a:gd name="T8" fmla="*/ 0 60000 65536"/>
              <a:gd name="T9" fmla="*/ 0 w 21600"/>
              <a:gd name="T10" fmla="*/ 0 h 24037"/>
              <a:gd name="T11" fmla="*/ 21600 w 21600"/>
              <a:gd name="T12" fmla="*/ 24037 h 24037"/>
            </a:gdLst>
            <a:ahLst/>
            <a:cxnLst>
              <a:cxn ang="T6">
                <a:pos x="T0" y="T1"/>
              </a:cxn>
              <a:cxn ang="T7">
                <a:pos x="T2" y="T3"/>
              </a:cxn>
              <a:cxn ang="T8">
                <a:pos x="T4" y="T5"/>
              </a:cxn>
            </a:cxnLst>
            <a:rect l="T9" t="T10" r="T11" b="T12"/>
            <a:pathLst>
              <a:path w="21600" h="24037" fill="none" extrusionOk="0">
                <a:moveTo>
                  <a:pt x="17790" y="-1"/>
                </a:moveTo>
                <a:cubicBezTo>
                  <a:pt x="20271" y="3602"/>
                  <a:pt x="21600" y="7874"/>
                  <a:pt x="21600" y="12249"/>
                </a:cubicBezTo>
                <a:cubicBezTo>
                  <a:pt x="21600" y="16434"/>
                  <a:pt x="20383" y="20530"/>
                  <a:pt x="18099" y="24037"/>
                </a:cubicBezTo>
              </a:path>
              <a:path w="21600" h="24037" stroke="0" extrusionOk="0">
                <a:moveTo>
                  <a:pt x="17790" y="-1"/>
                </a:moveTo>
                <a:cubicBezTo>
                  <a:pt x="20271" y="3602"/>
                  <a:pt x="21600" y="7874"/>
                  <a:pt x="21600" y="12249"/>
                </a:cubicBezTo>
                <a:cubicBezTo>
                  <a:pt x="21600" y="16434"/>
                  <a:pt x="20383" y="20530"/>
                  <a:pt x="18099" y="24037"/>
                </a:cubicBezTo>
                <a:lnTo>
                  <a:pt x="0" y="12249"/>
                </a:lnTo>
                <a:close/>
              </a:path>
            </a:pathLst>
          </a:custGeom>
          <a:noFill/>
          <a:ln w="76200" cmpd="tri">
            <a:solidFill>
              <a:srgbClr val="FF0000"/>
            </a:solidFill>
            <a:round/>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52" name="Arc 33"/>
          <p:cNvSpPr>
            <a:spLocks noChangeAspect="1"/>
          </p:cNvSpPr>
          <p:nvPr/>
        </p:nvSpPr>
        <p:spPr bwMode="auto">
          <a:xfrm>
            <a:off x="7851775" y="4171950"/>
            <a:ext cx="833438" cy="1003300"/>
          </a:xfrm>
          <a:custGeom>
            <a:avLst/>
            <a:gdLst>
              <a:gd name="T0" fmla="*/ 15781 w 21600"/>
              <a:gd name="T1" fmla="*/ 0 h 24037"/>
              <a:gd name="T2" fmla="*/ 16051 w 21600"/>
              <a:gd name="T3" fmla="*/ 24543 h 24037"/>
              <a:gd name="T4" fmla="*/ 0 w 21600"/>
              <a:gd name="T5" fmla="*/ 12522 h 24037"/>
              <a:gd name="T6" fmla="*/ 0 60000 65536"/>
              <a:gd name="T7" fmla="*/ 0 60000 65536"/>
              <a:gd name="T8" fmla="*/ 0 60000 65536"/>
              <a:gd name="T9" fmla="*/ 0 w 21600"/>
              <a:gd name="T10" fmla="*/ 0 h 24037"/>
              <a:gd name="T11" fmla="*/ 21600 w 21600"/>
              <a:gd name="T12" fmla="*/ 24037 h 24037"/>
            </a:gdLst>
            <a:ahLst/>
            <a:cxnLst>
              <a:cxn ang="T6">
                <a:pos x="T0" y="T1"/>
              </a:cxn>
              <a:cxn ang="T7">
                <a:pos x="T2" y="T3"/>
              </a:cxn>
              <a:cxn ang="T8">
                <a:pos x="T4" y="T5"/>
              </a:cxn>
            </a:cxnLst>
            <a:rect l="T9" t="T10" r="T11" b="T12"/>
            <a:pathLst>
              <a:path w="21600" h="24037" fill="none" extrusionOk="0">
                <a:moveTo>
                  <a:pt x="17790" y="-1"/>
                </a:moveTo>
                <a:cubicBezTo>
                  <a:pt x="20271" y="3602"/>
                  <a:pt x="21600" y="7874"/>
                  <a:pt x="21600" y="12249"/>
                </a:cubicBezTo>
                <a:cubicBezTo>
                  <a:pt x="21600" y="16434"/>
                  <a:pt x="20383" y="20530"/>
                  <a:pt x="18099" y="24037"/>
                </a:cubicBezTo>
              </a:path>
              <a:path w="21600" h="24037" stroke="0" extrusionOk="0">
                <a:moveTo>
                  <a:pt x="17790" y="-1"/>
                </a:moveTo>
                <a:cubicBezTo>
                  <a:pt x="20271" y="3602"/>
                  <a:pt x="21600" y="7874"/>
                  <a:pt x="21600" y="12249"/>
                </a:cubicBezTo>
                <a:cubicBezTo>
                  <a:pt x="21600" y="16434"/>
                  <a:pt x="20383" y="20530"/>
                  <a:pt x="18099" y="24037"/>
                </a:cubicBezTo>
                <a:lnTo>
                  <a:pt x="0" y="12249"/>
                </a:lnTo>
                <a:close/>
              </a:path>
            </a:pathLst>
          </a:custGeom>
          <a:noFill/>
          <a:ln w="76200" cmpd="tri">
            <a:solidFill>
              <a:srgbClr val="FF0000"/>
            </a:solidFill>
            <a:round/>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53" name="Arc 34"/>
          <p:cNvSpPr>
            <a:spLocks noChangeAspect="1"/>
          </p:cNvSpPr>
          <p:nvPr/>
        </p:nvSpPr>
        <p:spPr bwMode="auto">
          <a:xfrm rot="3600000" flipH="1">
            <a:off x="6412707" y="3358356"/>
            <a:ext cx="849312" cy="987425"/>
          </a:xfrm>
          <a:custGeom>
            <a:avLst/>
            <a:gdLst>
              <a:gd name="T0" fmla="*/ 16121 w 21600"/>
              <a:gd name="T1" fmla="*/ 0 h 24037"/>
              <a:gd name="T2" fmla="*/ 16396 w 21600"/>
              <a:gd name="T3" fmla="*/ 24155 h 24037"/>
              <a:gd name="T4" fmla="*/ 0 w 21600"/>
              <a:gd name="T5" fmla="*/ 12324 h 24037"/>
              <a:gd name="T6" fmla="*/ 0 60000 65536"/>
              <a:gd name="T7" fmla="*/ 0 60000 65536"/>
              <a:gd name="T8" fmla="*/ 0 60000 65536"/>
              <a:gd name="T9" fmla="*/ 0 w 21600"/>
              <a:gd name="T10" fmla="*/ 0 h 24037"/>
              <a:gd name="T11" fmla="*/ 21600 w 21600"/>
              <a:gd name="T12" fmla="*/ 24037 h 24037"/>
            </a:gdLst>
            <a:ahLst/>
            <a:cxnLst>
              <a:cxn ang="T6">
                <a:pos x="T0" y="T1"/>
              </a:cxn>
              <a:cxn ang="T7">
                <a:pos x="T2" y="T3"/>
              </a:cxn>
              <a:cxn ang="T8">
                <a:pos x="T4" y="T5"/>
              </a:cxn>
            </a:cxnLst>
            <a:rect l="T9" t="T10" r="T11" b="T12"/>
            <a:pathLst>
              <a:path w="21600" h="24037" fill="none" extrusionOk="0">
                <a:moveTo>
                  <a:pt x="17790" y="-1"/>
                </a:moveTo>
                <a:cubicBezTo>
                  <a:pt x="20271" y="3602"/>
                  <a:pt x="21600" y="7874"/>
                  <a:pt x="21600" y="12249"/>
                </a:cubicBezTo>
                <a:cubicBezTo>
                  <a:pt x="21600" y="16434"/>
                  <a:pt x="20383" y="20530"/>
                  <a:pt x="18099" y="24037"/>
                </a:cubicBezTo>
              </a:path>
              <a:path w="21600" h="24037" stroke="0" extrusionOk="0">
                <a:moveTo>
                  <a:pt x="17790" y="-1"/>
                </a:moveTo>
                <a:cubicBezTo>
                  <a:pt x="20271" y="3602"/>
                  <a:pt x="21600" y="7874"/>
                  <a:pt x="21600" y="12249"/>
                </a:cubicBezTo>
                <a:cubicBezTo>
                  <a:pt x="21600" y="16434"/>
                  <a:pt x="20383" y="20530"/>
                  <a:pt x="18099" y="24037"/>
                </a:cubicBezTo>
                <a:lnTo>
                  <a:pt x="0" y="12249"/>
                </a:lnTo>
                <a:close/>
              </a:path>
            </a:pathLst>
          </a:custGeom>
          <a:noFill/>
          <a:ln w="76200" cmpd="tri">
            <a:solidFill>
              <a:srgbClr val="FF0000"/>
            </a:solidFill>
            <a:round/>
            <a:headEnd/>
            <a:tailEnd/>
          </a:ln>
        </p:spPr>
        <p:txBody>
          <a:bodyPr rot="10800000" vert="eaVert"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54" name="Arc 35"/>
          <p:cNvSpPr>
            <a:spLocks noChangeAspect="1"/>
          </p:cNvSpPr>
          <p:nvPr/>
        </p:nvSpPr>
        <p:spPr bwMode="auto">
          <a:xfrm rot="-3600000">
            <a:off x="7346951" y="3359150"/>
            <a:ext cx="849312" cy="985837"/>
          </a:xfrm>
          <a:custGeom>
            <a:avLst/>
            <a:gdLst>
              <a:gd name="T0" fmla="*/ 16121 w 21600"/>
              <a:gd name="T1" fmla="*/ 0 h 24037"/>
              <a:gd name="T2" fmla="*/ 16396 w 21600"/>
              <a:gd name="T3" fmla="*/ 24116 h 24037"/>
              <a:gd name="T4" fmla="*/ 0 w 21600"/>
              <a:gd name="T5" fmla="*/ 12304 h 24037"/>
              <a:gd name="T6" fmla="*/ 0 60000 65536"/>
              <a:gd name="T7" fmla="*/ 0 60000 65536"/>
              <a:gd name="T8" fmla="*/ 0 60000 65536"/>
              <a:gd name="T9" fmla="*/ 0 w 21600"/>
              <a:gd name="T10" fmla="*/ 0 h 24037"/>
              <a:gd name="T11" fmla="*/ 21600 w 21600"/>
              <a:gd name="T12" fmla="*/ 24037 h 24037"/>
            </a:gdLst>
            <a:ahLst/>
            <a:cxnLst>
              <a:cxn ang="T6">
                <a:pos x="T0" y="T1"/>
              </a:cxn>
              <a:cxn ang="T7">
                <a:pos x="T2" y="T3"/>
              </a:cxn>
              <a:cxn ang="T8">
                <a:pos x="T4" y="T5"/>
              </a:cxn>
            </a:cxnLst>
            <a:rect l="T9" t="T10" r="T11" b="T12"/>
            <a:pathLst>
              <a:path w="21600" h="24037" fill="none" extrusionOk="0">
                <a:moveTo>
                  <a:pt x="17790" y="-1"/>
                </a:moveTo>
                <a:cubicBezTo>
                  <a:pt x="20271" y="3602"/>
                  <a:pt x="21600" y="7874"/>
                  <a:pt x="21600" y="12249"/>
                </a:cubicBezTo>
                <a:cubicBezTo>
                  <a:pt x="21600" y="16434"/>
                  <a:pt x="20383" y="20530"/>
                  <a:pt x="18099" y="24037"/>
                </a:cubicBezTo>
              </a:path>
              <a:path w="21600" h="24037" stroke="0" extrusionOk="0">
                <a:moveTo>
                  <a:pt x="17790" y="-1"/>
                </a:moveTo>
                <a:cubicBezTo>
                  <a:pt x="20271" y="3602"/>
                  <a:pt x="21600" y="7874"/>
                  <a:pt x="21600" y="12249"/>
                </a:cubicBezTo>
                <a:cubicBezTo>
                  <a:pt x="21600" y="16434"/>
                  <a:pt x="20383" y="20530"/>
                  <a:pt x="18099" y="24037"/>
                </a:cubicBezTo>
                <a:lnTo>
                  <a:pt x="0" y="12249"/>
                </a:lnTo>
                <a:close/>
              </a:path>
            </a:pathLst>
          </a:custGeom>
          <a:noFill/>
          <a:ln w="76200" cmpd="tri">
            <a:solidFill>
              <a:srgbClr val="FF0000"/>
            </a:solidFill>
            <a:round/>
            <a:headEnd/>
            <a:tailEnd/>
          </a:ln>
        </p:spPr>
        <p:txBody>
          <a:bodyPr vert="eaVert"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55" name="Arc 36"/>
          <p:cNvSpPr>
            <a:spLocks noChangeAspect="1"/>
          </p:cNvSpPr>
          <p:nvPr/>
        </p:nvSpPr>
        <p:spPr bwMode="auto">
          <a:xfrm rot="3600000" flipV="1">
            <a:off x="7367588" y="5029200"/>
            <a:ext cx="849312" cy="985838"/>
          </a:xfrm>
          <a:custGeom>
            <a:avLst/>
            <a:gdLst>
              <a:gd name="T0" fmla="*/ 16082 w 21600"/>
              <a:gd name="T1" fmla="*/ 0 h 24037"/>
              <a:gd name="T2" fmla="*/ 16357 w 21600"/>
              <a:gd name="T3" fmla="*/ 24116 h 24037"/>
              <a:gd name="T4" fmla="*/ 0 w 21600"/>
              <a:gd name="T5" fmla="*/ 12304 h 24037"/>
              <a:gd name="T6" fmla="*/ 0 60000 65536"/>
              <a:gd name="T7" fmla="*/ 0 60000 65536"/>
              <a:gd name="T8" fmla="*/ 0 60000 65536"/>
              <a:gd name="T9" fmla="*/ 0 w 21600"/>
              <a:gd name="T10" fmla="*/ 0 h 24037"/>
              <a:gd name="T11" fmla="*/ 21600 w 21600"/>
              <a:gd name="T12" fmla="*/ 24037 h 24037"/>
            </a:gdLst>
            <a:ahLst/>
            <a:cxnLst>
              <a:cxn ang="T6">
                <a:pos x="T0" y="T1"/>
              </a:cxn>
              <a:cxn ang="T7">
                <a:pos x="T2" y="T3"/>
              </a:cxn>
              <a:cxn ang="T8">
                <a:pos x="T4" y="T5"/>
              </a:cxn>
            </a:cxnLst>
            <a:rect l="T9" t="T10" r="T11" b="T12"/>
            <a:pathLst>
              <a:path w="21600" h="24037" fill="none" extrusionOk="0">
                <a:moveTo>
                  <a:pt x="17790" y="-1"/>
                </a:moveTo>
                <a:cubicBezTo>
                  <a:pt x="20271" y="3602"/>
                  <a:pt x="21600" y="7874"/>
                  <a:pt x="21600" y="12249"/>
                </a:cubicBezTo>
                <a:cubicBezTo>
                  <a:pt x="21600" y="16434"/>
                  <a:pt x="20383" y="20530"/>
                  <a:pt x="18099" y="24037"/>
                </a:cubicBezTo>
              </a:path>
              <a:path w="21600" h="24037" stroke="0" extrusionOk="0">
                <a:moveTo>
                  <a:pt x="17790" y="-1"/>
                </a:moveTo>
                <a:cubicBezTo>
                  <a:pt x="20271" y="3602"/>
                  <a:pt x="21600" y="7874"/>
                  <a:pt x="21600" y="12249"/>
                </a:cubicBezTo>
                <a:cubicBezTo>
                  <a:pt x="21600" y="16434"/>
                  <a:pt x="20383" y="20530"/>
                  <a:pt x="18099" y="24037"/>
                </a:cubicBezTo>
                <a:lnTo>
                  <a:pt x="0" y="12249"/>
                </a:lnTo>
                <a:close/>
              </a:path>
            </a:pathLst>
          </a:custGeom>
          <a:noFill/>
          <a:ln w="76200" cmpd="tri">
            <a:solidFill>
              <a:srgbClr val="FF0000"/>
            </a:solidFill>
            <a:round/>
            <a:headEnd/>
            <a:tailEnd/>
          </a:ln>
        </p:spPr>
        <p:txBody>
          <a:bodyPr vert="eaVert"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56" name="Rectangle 37"/>
          <p:cNvSpPr>
            <a:spLocks noChangeAspect="1" noChangeArrowheads="1"/>
          </p:cNvSpPr>
          <p:nvPr/>
        </p:nvSpPr>
        <p:spPr bwMode="auto">
          <a:xfrm rot="10800000">
            <a:off x="7239000" y="5978525"/>
            <a:ext cx="147638" cy="155575"/>
          </a:xfrm>
          <a:prstGeom prst="rect">
            <a:avLst/>
          </a:prstGeom>
          <a:solidFill>
            <a:srgbClr val="0000FF"/>
          </a:solidFill>
          <a:ln w="9525">
            <a:solidFill>
              <a:schemeClr val="tx1"/>
            </a:solidFill>
            <a:miter lim="800000"/>
            <a:headEnd/>
            <a:tailEnd/>
          </a:ln>
        </p:spPr>
        <p:txBody>
          <a:bodyPr rot="10800000"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57" name="Line 38"/>
          <p:cNvSpPr>
            <a:spLocks noChangeAspect="1" noChangeShapeType="1"/>
          </p:cNvSpPr>
          <p:nvPr/>
        </p:nvSpPr>
        <p:spPr bwMode="auto">
          <a:xfrm rot="10800000" flipV="1">
            <a:off x="7108825" y="5978525"/>
            <a:ext cx="196850" cy="22225"/>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39958" name="Line 39"/>
          <p:cNvSpPr>
            <a:spLocks noChangeAspect="1" noChangeShapeType="1"/>
          </p:cNvSpPr>
          <p:nvPr/>
        </p:nvSpPr>
        <p:spPr bwMode="auto">
          <a:xfrm rot="10800000">
            <a:off x="7305675" y="5981700"/>
            <a:ext cx="196850" cy="17463"/>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39959" name="Arc 40"/>
          <p:cNvSpPr>
            <a:spLocks noChangeAspect="1"/>
          </p:cNvSpPr>
          <p:nvPr/>
        </p:nvSpPr>
        <p:spPr bwMode="auto">
          <a:xfrm rot="-3600000" flipH="1" flipV="1">
            <a:off x="6419851" y="5029200"/>
            <a:ext cx="849312" cy="985837"/>
          </a:xfrm>
          <a:custGeom>
            <a:avLst/>
            <a:gdLst>
              <a:gd name="T0" fmla="*/ 16082 w 21600"/>
              <a:gd name="T1" fmla="*/ 0 h 24037"/>
              <a:gd name="T2" fmla="*/ 16357 w 21600"/>
              <a:gd name="T3" fmla="*/ 24116 h 24037"/>
              <a:gd name="T4" fmla="*/ 0 w 21600"/>
              <a:gd name="T5" fmla="*/ 12304 h 24037"/>
              <a:gd name="T6" fmla="*/ 0 60000 65536"/>
              <a:gd name="T7" fmla="*/ 0 60000 65536"/>
              <a:gd name="T8" fmla="*/ 0 60000 65536"/>
              <a:gd name="T9" fmla="*/ 0 w 21600"/>
              <a:gd name="T10" fmla="*/ 0 h 24037"/>
              <a:gd name="T11" fmla="*/ 21600 w 21600"/>
              <a:gd name="T12" fmla="*/ 24037 h 24037"/>
            </a:gdLst>
            <a:ahLst/>
            <a:cxnLst>
              <a:cxn ang="T6">
                <a:pos x="T0" y="T1"/>
              </a:cxn>
              <a:cxn ang="T7">
                <a:pos x="T2" y="T3"/>
              </a:cxn>
              <a:cxn ang="T8">
                <a:pos x="T4" y="T5"/>
              </a:cxn>
            </a:cxnLst>
            <a:rect l="T9" t="T10" r="T11" b="T12"/>
            <a:pathLst>
              <a:path w="21600" h="24037" fill="none" extrusionOk="0">
                <a:moveTo>
                  <a:pt x="17790" y="-1"/>
                </a:moveTo>
                <a:cubicBezTo>
                  <a:pt x="20271" y="3602"/>
                  <a:pt x="21600" y="7874"/>
                  <a:pt x="21600" y="12249"/>
                </a:cubicBezTo>
                <a:cubicBezTo>
                  <a:pt x="21600" y="16434"/>
                  <a:pt x="20383" y="20530"/>
                  <a:pt x="18099" y="24037"/>
                </a:cubicBezTo>
              </a:path>
              <a:path w="21600" h="24037" stroke="0" extrusionOk="0">
                <a:moveTo>
                  <a:pt x="17790" y="-1"/>
                </a:moveTo>
                <a:cubicBezTo>
                  <a:pt x="20271" y="3602"/>
                  <a:pt x="21600" y="7874"/>
                  <a:pt x="21600" y="12249"/>
                </a:cubicBezTo>
                <a:cubicBezTo>
                  <a:pt x="21600" y="16434"/>
                  <a:pt x="20383" y="20530"/>
                  <a:pt x="18099" y="24037"/>
                </a:cubicBezTo>
                <a:lnTo>
                  <a:pt x="0" y="12249"/>
                </a:lnTo>
                <a:close/>
              </a:path>
            </a:pathLst>
          </a:custGeom>
          <a:noFill/>
          <a:ln w="76200" cmpd="tri">
            <a:solidFill>
              <a:srgbClr val="FF0000"/>
            </a:solidFill>
            <a:round/>
            <a:headEnd/>
            <a:tailEnd/>
          </a:ln>
        </p:spPr>
        <p:txBody>
          <a:bodyPr rot="10800000" vert="eaVert"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60" name="Text Box 41"/>
          <p:cNvSpPr txBox="1">
            <a:spLocks noChangeAspect="1" noChangeArrowheads="1"/>
          </p:cNvSpPr>
          <p:nvPr/>
        </p:nvSpPr>
        <p:spPr bwMode="auto">
          <a:xfrm>
            <a:off x="7115175" y="5656263"/>
            <a:ext cx="860425" cy="336550"/>
          </a:xfrm>
          <a:prstGeom prst="rect">
            <a:avLst/>
          </a:prstGeom>
          <a:noFill/>
          <a:ln w="9525">
            <a:noFill/>
            <a:miter lim="800000"/>
            <a:headEnd/>
            <a:tailEnd/>
          </a:ln>
        </p:spPr>
        <p:txBody>
          <a:bodyPr wrap="none">
            <a:prstTxWarp prst="textNoShape">
              <a:avLst/>
            </a:prstTxWarp>
            <a:spAutoFit/>
          </a:bodyPr>
          <a:lstStyle/>
          <a:p>
            <a:pPr eaLnBrk="0" hangingPunct="0"/>
            <a:r>
              <a:rPr lang="en-US" sz="1600" b="1">
                <a:solidFill>
                  <a:srgbClr val="0000FF"/>
                </a:solidFill>
                <a:latin typeface="Comic Sans MS" pitchFamily="-65" charset="0"/>
              </a:rPr>
              <a:t>eSTAR</a:t>
            </a:r>
          </a:p>
        </p:txBody>
      </p:sp>
      <p:sp>
        <p:nvSpPr>
          <p:cNvPr id="39961" name="Text Box 42"/>
          <p:cNvSpPr txBox="1">
            <a:spLocks noChangeAspect="1" noChangeArrowheads="1"/>
          </p:cNvSpPr>
          <p:nvPr/>
        </p:nvSpPr>
        <p:spPr bwMode="auto">
          <a:xfrm>
            <a:off x="6262688" y="5141913"/>
            <a:ext cx="1112837" cy="336550"/>
          </a:xfrm>
          <a:prstGeom prst="rect">
            <a:avLst/>
          </a:prstGeom>
          <a:noFill/>
          <a:ln w="9525">
            <a:noFill/>
            <a:miter lim="800000"/>
            <a:headEnd/>
            <a:tailEnd/>
          </a:ln>
        </p:spPr>
        <p:txBody>
          <a:bodyPr wrap="none">
            <a:prstTxWarp prst="textNoShape">
              <a:avLst/>
            </a:prstTxWarp>
            <a:spAutoFit/>
          </a:bodyPr>
          <a:lstStyle/>
          <a:p>
            <a:pPr eaLnBrk="0" hangingPunct="0"/>
            <a:r>
              <a:rPr lang="en-US" sz="1600" b="1">
                <a:solidFill>
                  <a:srgbClr val="0000FF"/>
                </a:solidFill>
                <a:latin typeface="Comic Sans MS" pitchFamily="-65" charset="0"/>
              </a:rPr>
              <a:t>ePHENIX</a:t>
            </a:r>
          </a:p>
        </p:txBody>
      </p:sp>
      <p:grpSp>
        <p:nvGrpSpPr>
          <p:cNvPr id="39962" name="Group 43"/>
          <p:cNvGrpSpPr>
            <a:grpSpLocks noChangeAspect="1"/>
          </p:cNvGrpSpPr>
          <p:nvPr/>
        </p:nvGrpSpPr>
        <p:grpSpPr bwMode="auto">
          <a:xfrm flipH="1">
            <a:off x="7123113" y="3322638"/>
            <a:ext cx="385762" cy="73025"/>
            <a:chOff x="582" y="998"/>
            <a:chExt cx="1420" cy="184"/>
          </a:xfrm>
        </p:grpSpPr>
        <p:grpSp>
          <p:nvGrpSpPr>
            <p:cNvPr id="40017" name="Group 44"/>
            <p:cNvGrpSpPr>
              <a:grpSpLocks noChangeAspect="1"/>
            </p:cNvGrpSpPr>
            <p:nvPr/>
          </p:nvGrpSpPr>
          <p:grpSpPr bwMode="auto">
            <a:xfrm>
              <a:off x="582" y="1001"/>
              <a:ext cx="719" cy="181"/>
              <a:chOff x="582" y="1001"/>
              <a:chExt cx="719" cy="181"/>
            </a:xfrm>
          </p:grpSpPr>
          <p:grpSp>
            <p:nvGrpSpPr>
              <p:cNvPr id="40029" name="Group 45"/>
              <p:cNvGrpSpPr>
                <a:grpSpLocks noChangeAspect="1"/>
              </p:cNvGrpSpPr>
              <p:nvPr/>
            </p:nvGrpSpPr>
            <p:grpSpPr bwMode="auto">
              <a:xfrm>
                <a:off x="582" y="1004"/>
                <a:ext cx="369" cy="178"/>
                <a:chOff x="582" y="1004"/>
                <a:chExt cx="369" cy="178"/>
              </a:xfrm>
            </p:grpSpPr>
            <p:sp>
              <p:nvSpPr>
                <p:cNvPr id="194606" name="Oval 46"/>
                <p:cNvSpPr>
                  <a:spLocks noChangeAspect="1" noChangeArrowheads="1"/>
                </p:cNvSpPr>
                <p:nvPr/>
              </p:nvSpPr>
              <p:spPr bwMode="auto">
                <a:xfrm>
                  <a:off x="582" y="1006"/>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07" name="Oval 47"/>
                <p:cNvSpPr>
                  <a:spLocks noChangeAspect="1" noChangeArrowheads="1"/>
                </p:cNvSpPr>
                <p:nvPr/>
              </p:nvSpPr>
              <p:spPr bwMode="auto">
                <a:xfrm>
                  <a:off x="670" y="1006"/>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08" name="Oval 48"/>
                <p:cNvSpPr>
                  <a:spLocks noChangeAspect="1" noChangeArrowheads="1"/>
                </p:cNvSpPr>
                <p:nvPr/>
              </p:nvSpPr>
              <p:spPr bwMode="auto">
                <a:xfrm>
                  <a:off x="763" y="1006"/>
                  <a:ext cx="99"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09" name="Oval 49"/>
                <p:cNvSpPr>
                  <a:spLocks noChangeAspect="1" noChangeArrowheads="1"/>
                </p:cNvSpPr>
                <p:nvPr/>
              </p:nvSpPr>
              <p:spPr bwMode="auto">
                <a:xfrm>
                  <a:off x="845" y="1006"/>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nvGrpSpPr>
              <p:cNvPr id="40030" name="Group 50"/>
              <p:cNvGrpSpPr>
                <a:grpSpLocks noChangeAspect="1"/>
              </p:cNvGrpSpPr>
              <p:nvPr/>
            </p:nvGrpSpPr>
            <p:grpSpPr bwMode="auto">
              <a:xfrm>
                <a:off x="932" y="1001"/>
                <a:ext cx="369" cy="178"/>
                <a:chOff x="582" y="1004"/>
                <a:chExt cx="369" cy="178"/>
              </a:xfrm>
            </p:grpSpPr>
            <p:sp>
              <p:nvSpPr>
                <p:cNvPr id="194611" name="Oval 51"/>
                <p:cNvSpPr>
                  <a:spLocks noChangeAspect="1" noChangeArrowheads="1"/>
                </p:cNvSpPr>
                <p:nvPr/>
              </p:nvSpPr>
              <p:spPr bwMode="auto">
                <a:xfrm>
                  <a:off x="583" y="1005"/>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12" name="Oval 52"/>
                <p:cNvSpPr>
                  <a:spLocks noChangeAspect="1" noChangeArrowheads="1"/>
                </p:cNvSpPr>
                <p:nvPr/>
              </p:nvSpPr>
              <p:spPr bwMode="auto">
                <a:xfrm>
                  <a:off x="670" y="1005"/>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13" name="Oval 53"/>
                <p:cNvSpPr>
                  <a:spLocks noChangeAspect="1" noChangeArrowheads="1"/>
                </p:cNvSpPr>
                <p:nvPr/>
              </p:nvSpPr>
              <p:spPr bwMode="auto">
                <a:xfrm>
                  <a:off x="764" y="1005"/>
                  <a:ext cx="99"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14" name="Oval 54"/>
                <p:cNvSpPr>
                  <a:spLocks noChangeAspect="1" noChangeArrowheads="1"/>
                </p:cNvSpPr>
                <p:nvPr/>
              </p:nvSpPr>
              <p:spPr bwMode="auto">
                <a:xfrm>
                  <a:off x="846" y="1005"/>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grpSp>
          <p:nvGrpSpPr>
            <p:cNvPr id="40018" name="Group 55"/>
            <p:cNvGrpSpPr>
              <a:grpSpLocks noChangeAspect="1"/>
            </p:cNvGrpSpPr>
            <p:nvPr/>
          </p:nvGrpSpPr>
          <p:grpSpPr bwMode="auto">
            <a:xfrm>
              <a:off x="1283" y="998"/>
              <a:ext cx="719" cy="181"/>
              <a:chOff x="582" y="1001"/>
              <a:chExt cx="719" cy="181"/>
            </a:xfrm>
          </p:grpSpPr>
          <p:grpSp>
            <p:nvGrpSpPr>
              <p:cNvPr id="40019" name="Group 56"/>
              <p:cNvGrpSpPr>
                <a:grpSpLocks noChangeAspect="1"/>
              </p:cNvGrpSpPr>
              <p:nvPr/>
            </p:nvGrpSpPr>
            <p:grpSpPr bwMode="auto">
              <a:xfrm>
                <a:off x="582" y="1004"/>
                <a:ext cx="369" cy="178"/>
                <a:chOff x="582" y="1004"/>
                <a:chExt cx="369" cy="178"/>
              </a:xfrm>
            </p:grpSpPr>
            <p:sp>
              <p:nvSpPr>
                <p:cNvPr id="194617" name="Oval 57"/>
                <p:cNvSpPr>
                  <a:spLocks noChangeAspect="1" noChangeArrowheads="1"/>
                </p:cNvSpPr>
                <p:nvPr/>
              </p:nvSpPr>
              <p:spPr bwMode="auto">
                <a:xfrm>
                  <a:off x="582" y="1005"/>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18" name="Oval 58"/>
                <p:cNvSpPr>
                  <a:spLocks noChangeAspect="1" noChangeArrowheads="1"/>
                </p:cNvSpPr>
                <p:nvPr/>
              </p:nvSpPr>
              <p:spPr bwMode="auto">
                <a:xfrm>
                  <a:off x="670" y="1005"/>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19" name="Oval 59"/>
                <p:cNvSpPr>
                  <a:spLocks noChangeAspect="1" noChangeArrowheads="1"/>
                </p:cNvSpPr>
                <p:nvPr/>
              </p:nvSpPr>
              <p:spPr bwMode="auto">
                <a:xfrm>
                  <a:off x="763" y="1005"/>
                  <a:ext cx="99"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20" name="Oval 60"/>
                <p:cNvSpPr>
                  <a:spLocks noChangeAspect="1" noChangeArrowheads="1"/>
                </p:cNvSpPr>
                <p:nvPr/>
              </p:nvSpPr>
              <p:spPr bwMode="auto">
                <a:xfrm>
                  <a:off x="845" y="1005"/>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nvGrpSpPr>
              <p:cNvPr id="40020" name="Group 61"/>
              <p:cNvGrpSpPr>
                <a:grpSpLocks noChangeAspect="1"/>
              </p:cNvGrpSpPr>
              <p:nvPr/>
            </p:nvGrpSpPr>
            <p:grpSpPr bwMode="auto">
              <a:xfrm>
                <a:off x="932" y="1001"/>
                <a:ext cx="369" cy="178"/>
                <a:chOff x="582" y="1004"/>
                <a:chExt cx="369" cy="178"/>
              </a:xfrm>
            </p:grpSpPr>
            <p:sp>
              <p:nvSpPr>
                <p:cNvPr id="194622" name="Oval 62"/>
                <p:cNvSpPr>
                  <a:spLocks noChangeAspect="1" noChangeArrowheads="1"/>
                </p:cNvSpPr>
                <p:nvPr/>
              </p:nvSpPr>
              <p:spPr bwMode="auto">
                <a:xfrm>
                  <a:off x="583" y="1004"/>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23" name="Oval 63"/>
                <p:cNvSpPr>
                  <a:spLocks noChangeAspect="1" noChangeArrowheads="1"/>
                </p:cNvSpPr>
                <p:nvPr/>
              </p:nvSpPr>
              <p:spPr bwMode="auto">
                <a:xfrm>
                  <a:off x="671" y="1004"/>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24" name="Oval 64"/>
                <p:cNvSpPr>
                  <a:spLocks noChangeAspect="1" noChangeArrowheads="1"/>
                </p:cNvSpPr>
                <p:nvPr/>
              </p:nvSpPr>
              <p:spPr bwMode="auto">
                <a:xfrm>
                  <a:off x="764" y="1004"/>
                  <a:ext cx="99"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25" name="Oval 65"/>
                <p:cNvSpPr>
                  <a:spLocks noChangeAspect="1" noChangeArrowheads="1"/>
                </p:cNvSpPr>
                <p:nvPr/>
              </p:nvSpPr>
              <p:spPr bwMode="auto">
                <a:xfrm>
                  <a:off x="846" y="1004"/>
                  <a:ext cx="105" cy="176"/>
                </a:xfrm>
                <a:prstGeom prst="ellipse">
                  <a:avLst/>
                </a:prstGeom>
                <a:gradFill rotWithShape="0">
                  <a:gsLst>
                    <a:gs pos="0">
                      <a:schemeClr val="accent1"/>
                    </a:gs>
                    <a:gs pos="50000">
                      <a:schemeClr val="accent1">
                        <a:gamma/>
                        <a:shade val="46275"/>
                        <a:invGamma/>
                      </a:schemeClr>
                    </a:gs>
                    <a:gs pos="100000">
                      <a:schemeClr val="accent1"/>
                    </a:gs>
                  </a:gsLst>
                  <a:lin ang="0" scaled="1"/>
                </a:gradFill>
                <a:ln w="9525">
                  <a:noFill/>
                  <a:round/>
                  <a:headEnd/>
                  <a:tailEnd/>
                </a:ln>
                <a:effectLst/>
              </p:spPr>
              <p:txBody>
                <a:bodyPr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grpSp>
      <p:sp>
        <p:nvSpPr>
          <p:cNvPr id="39963" name="Rectangle 66"/>
          <p:cNvSpPr>
            <a:spLocks noChangeAspect="1" noChangeArrowheads="1"/>
          </p:cNvSpPr>
          <p:nvPr/>
        </p:nvSpPr>
        <p:spPr bwMode="auto">
          <a:xfrm rot="3600000">
            <a:off x="6142037" y="5251451"/>
            <a:ext cx="149225" cy="152400"/>
          </a:xfrm>
          <a:prstGeom prst="rect">
            <a:avLst/>
          </a:prstGeom>
          <a:solidFill>
            <a:srgbClr val="0000FF"/>
          </a:solidFill>
          <a:ln w="9525">
            <a:solidFill>
              <a:schemeClr val="tx1"/>
            </a:solidFill>
            <a:miter lim="800000"/>
            <a:headEnd/>
            <a:tailEnd/>
          </a:ln>
        </p:spPr>
        <p:txBody>
          <a:bodyPr rot="10800000" vert="eaVert"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64" name="Line 67"/>
          <p:cNvSpPr>
            <a:spLocks noChangeAspect="1" noChangeShapeType="1"/>
          </p:cNvSpPr>
          <p:nvPr/>
        </p:nvSpPr>
        <p:spPr bwMode="auto">
          <a:xfrm rot="3600000" flipV="1">
            <a:off x="6111081" y="5441157"/>
            <a:ext cx="200025" cy="20638"/>
          </a:xfrm>
          <a:prstGeom prst="line">
            <a:avLst/>
          </a:prstGeom>
          <a:noFill/>
          <a:ln w="57150">
            <a:solidFill>
              <a:schemeClr val="tx1"/>
            </a:solidFill>
            <a:round/>
            <a:headEnd/>
            <a:tailEnd/>
          </a:ln>
        </p:spPr>
        <p:txBody>
          <a:bodyPr wrap="none" anchor="ctr">
            <a:prstTxWarp prst="textNoShape">
              <a:avLst/>
            </a:prstTxWarp>
          </a:bodyPr>
          <a:lstStyle/>
          <a:p>
            <a:endParaRPr lang="en-US"/>
          </a:p>
        </p:txBody>
      </p:sp>
      <p:sp>
        <p:nvSpPr>
          <p:cNvPr id="39965" name="Line 68"/>
          <p:cNvSpPr>
            <a:spLocks noChangeAspect="1" noChangeShapeType="1"/>
          </p:cNvSpPr>
          <p:nvPr/>
        </p:nvSpPr>
        <p:spPr bwMode="auto">
          <a:xfrm rot="3600000">
            <a:off x="6011863" y="5270500"/>
            <a:ext cx="204787" cy="17463"/>
          </a:xfrm>
          <a:prstGeom prst="line">
            <a:avLst/>
          </a:prstGeom>
          <a:noFill/>
          <a:ln w="57150">
            <a:solidFill>
              <a:schemeClr val="tx1"/>
            </a:solidFill>
            <a:round/>
            <a:headEnd/>
            <a:tailEnd/>
          </a:ln>
        </p:spPr>
        <p:txBody>
          <a:bodyPr wrap="none" anchor="ctr">
            <a:prstTxWarp prst="textNoShape">
              <a:avLst/>
            </a:prstTxWarp>
          </a:bodyPr>
          <a:lstStyle/>
          <a:p>
            <a:endParaRPr lang="en-US"/>
          </a:p>
        </p:txBody>
      </p:sp>
      <p:grpSp>
        <p:nvGrpSpPr>
          <p:cNvPr id="39966" name="Group 69"/>
          <p:cNvGrpSpPr>
            <a:grpSpLocks noChangeAspect="1"/>
          </p:cNvGrpSpPr>
          <p:nvPr/>
        </p:nvGrpSpPr>
        <p:grpSpPr bwMode="auto">
          <a:xfrm rot="3442894">
            <a:off x="8239125" y="4048125"/>
            <a:ext cx="173038" cy="71438"/>
            <a:chOff x="582" y="1001"/>
            <a:chExt cx="719" cy="181"/>
          </a:xfrm>
        </p:grpSpPr>
        <p:grpSp>
          <p:nvGrpSpPr>
            <p:cNvPr id="40007" name="Group 70"/>
            <p:cNvGrpSpPr>
              <a:grpSpLocks noChangeAspect="1"/>
            </p:cNvGrpSpPr>
            <p:nvPr/>
          </p:nvGrpSpPr>
          <p:grpSpPr bwMode="auto">
            <a:xfrm>
              <a:off x="582" y="1004"/>
              <a:ext cx="369" cy="178"/>
              <a:chOff x="582" y="1004"/>
              <a:chExt cx="369" cy="178"/>
            </a:xfrm>
          </p:grpSpPr>
          <p:sp>
            <p:nvSpPr>
              <p:cNvPr id="194631" name="Oval 71"/>
              <p:cNvSpPr>
                <a:spLocks noChangeAspect="1" noChangeArrowheads="1"/>
              </p:cNvSpPr>
              <p:nvPr/>
            </p:nvSpPr>
            <p:spPr bwMode="auto">
              <a:xfrm>
                <a:off x="579"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32" name="Oval 72"/>
              <p:cNvSpPr>
                <a:spLocks noChangeAspect="1" noChangeArrowheads="1"/>
              </p:cNvSpPr>
              <p:nvPr/>
            </p:nvSpPr>
            <p:spPr bwMode="auto">
              <a:xfrm>
                <a:off x="665"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33" name="Oval 73"/>
              <p:cNvSpPr>
                <a:spLocks noChangeAspect="1" noChangeArrowheads="1"/>
              </p:cNvSpPr>
              <p:nvPr/>
            </p:nvSpPr>
            <p:spPr bwMode="auto">
              <a:xfrm>
                <a:off x="751"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34" name="Oval 74"/>
              <p:cNvSpPr>
                <a:spLocks noChangeAspect="1" noChangeArrowheads="1"/>
              </p:cNvSpPr>
              <p:nvPr/>
            </p:nvSpPr>
            <p:spPr bwMode="auto">
              <a:xfrm>
                <a:off x="837"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nvGrpSpPr>
            <p:cNvPr id="40008" name="Group 75"/>
            <p:cNvGrpSpPr>
              <a:grpSpLocks noChangeAspect="1"/>
            </p:cNvGrpSpPr>
            <p:nvPr/>
          </p:nvGrpSpPr>
          <p:grpSpPr bwMode="auto">
            <a:xfrm>
              <a:off x="932" y="1001"/>
              <a:ext cx="369" cy="178"/>
              <a:chOff x="582" y="1004"/>
              <a:chExt cx="369" cy="178"/>
            </a:xfrm>
          </p:grpSpPr>
          <p:sp>
            <p:nvSpPr>
              <p:cNvPr id="194636" name="Oval 76"/>
              <p:cNvSpPr>
                <a:spLocks noChangeAspect="1" noChangeArrowheads="1"/>
              </p:cNvSpPr>
              <p:nvPr/>
            </p:nvSpPr>
            <p:spPr bwMode="auto">
              <a:xfrm>
                <a:off x="576"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37" name="Oval 77"/>
              <p:cNvSpPr>
                <a:spLocks noChangeAspect="1" noChangeArrowheads="1"/>
              </p:cNvSpPr>
              <p:nvPr/>
            </p:nvSpPr>
            <p:spPr bwMode="auto">
              <a:xfrm>
                <a:off x="662"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38" name="Oval 78"/>
              <p:cNvSpPr>
                <a:spLocks noChangeAspect="1" noChangeArrowheads="1"/>
              </p:cNvSpPr>
              <p:nvPr/>
            </p:nvSpPr>
            <p:spPr bwMode="auto">
              <a:xfrm>
                <a:off x="748"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39" name="Oval 79"/>
              <p:cNvSpPr>
                <a:spLocks noChangeAspect="1" noChangeArrowheads="1"/>
              </p:cNvSpPr>
              <p:nvPr/>
            </p:nvSpPr>
            <p:spPr bwMode="auto">
              <a:xfrm>
                <a:off x="834" y="1004"/>
                <a:ext cx="106" cy="177"/>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sp>
        <p:nvSpPr>
          <p:cNvPr id="39967" name="Freeform 80"/>
          <p:cNvSpPr>
            <a:spLocks noChangeAspect="1"/>
          </p:cNvSpPr>
          <p:nvPr/>
        </p:nvSpPr>
        <p:spPr bwMode="auto">
          <a:xfrm rot="-157106">
            <a:off x="8210550" y="3956050"/>
            <a:ext cx="68263" cy="57150"/>
          </a:xfrm>
          <a:custGeom>
            <a:avLst/>
            <a:gdLst>
              <a:gd name="T0" fmla="*/ 0 w 80"/>
              <a:gd name="T1" fmla="*/ 0 h 66"/>
              <a:gd name="T2" fmla="*/ 43518 w 80"/>
              <a:gd name="T3" fmla="*/ 22514 h 66"/>
              <a:gd name="T4" fmla="*/ 68263 w 80"/>
              <a:gd name="T5" fmla="*/ 57150 h 66"/>
              <a:gd name="T6" fmla="*/ 0 60000 65536"/>
              <a:gd name="T7" fmla="*/ 0 60000 65536"/>
              <a:gd name="T8" fmla="*/ 0 60000 65536"/>
              <a:gd name="T9" fmla="*/ 0 w 80"/>
              <a:gd name="T10" fmla="*/ 0 h 66"/>
              <a:gd name="T11" fmla="*/ 80 w 80"/>
              <a:gd name="T12" fmla="*/ 66 h 66"/>
            </a:gdLst>
            <a:ahLst/>
            <a:cxnLst>
              <a:cxn ang="T6">
                <a:pos x="T0" y="T1"/>
              </a:cxn>
              <a:cxn ang="T7">
                <a:pos x="T2" y="T3"/>
              </a:cxn>
              <a:cxn ang="T8">
                <a:pos x="T4" y="T5"/>
              </a:cxn>
            </a:cxnLst>
            <a:rect l="T9" t="T10" r="T11" b="T12"/>
            <a:pathLst>
              <a:path w="80" h="66">
                <a:moveTo>
                  <a:pt x="0" y="0"/>
                </a:moveTo>
                <a:cubicBezTo>
                  <a:pt x="19" y="7"/>
                  <a:pt x="38" y="15"/>
                  <a:pt x="51" y="26"/>
                </a:cubicBezTo>
                <a:cubicBezTo>
                  <a:pt x="64" y="37"/>
                  <a:pt x="72" y="51"/>
                  <a:pt x="80" y="66"/>
                </a:cubicBezTo>
              </a:path>
            </a:pathLst>
          </a:custGeom>
          <a:noFill/>
          <a:ln w="9525">
            <a:solidFill>
              <a:srgbClr val="FF0000"/>
            </a:solidFill>
            <a:round/>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194641" name="Oval 81"/>
          <p:cNvSpPr>
            <a:spLocks noChangeAspect="1" noChangeArrowheads="1"/>
          </p:cNvSpPr>
          <p:nvPr/>
        </p:nvSpPr>
        <p:spPr bwMode="auto">
          <a:xfrm rot="3442894">
            <a:off x="8193088" y="3917950"/>
            <a:ext cx="25400" cy="69850"/>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39969" name="Freeform 82"/>
          <p:cNvSpPr>
            <a:spLocks noChangeAspect="1"/>
          </p:cNvSpPr>
          <p:nvPr/>
        </p:nvSpPr>
        <p:spPr bwMode="auto">
          <a:xfrm rot="-157106">
            <a:off x="8369300" y="4152900"/>
            <a:ext cx="20638" cy="74613"/>
          </a:xfrm>
          <a:custGeom>
            <a:avLst/>
            <a:gdLst>
              <a:gd name="T0" fmla="*/ 0 w 27"/>
              <a:gd name="T1" fmla="*/ 0 h 88"/>
              <a:gd name="T2" fmla="*/ 18345 w 27"/>
              <a:gd name="T3" fmla="*/ 47481 h 88"/>
              <a:gd name="T4" fmla="*/ 14523 w 27"/>
              <a:gd name="T5" fmla="*/ 74613 h 88"/>
              <a:gd name="T6" fmla="*/ 0 60000 65536"/>
              <a:gd name="T7" fmla="*/ 0 60000 65536"/>
              <a:gd name="T8" fmla="*/ 0 60000 65536"/>
              <a:gd name="T9" fmla="*/ 0 w 27"/>
              <a:gd name="T10" fmla="*/ 0 h 88"/>
              <a:gd name="T11" fmla="*/ 27 w 27"/>
              <a:gd name="T12" fmla="*/ 88 h 88"/>
            </a:gdLst>
            <a:ahLst/>
            <a:cxnLst>
              <a:cxn ang="T6">
                <a:pos x="T0" y="T1"/>
              </a:cxn>
              <a:cxn ang="T7">
                <a:pos x="T2" y="T3"/>
              </a:cxn>
              <a:cxn ang="T8">
                <a:pos x="T4" y="T5"/>
              </a:cxn>
            </a:cxnLst>
            <a:rect l="T9" t="T10" r="T11" b="T12"/>
            <a:pathLst>
              <a:path w="27" h="88">
                <a:moveTo>
                  <a:pt x="0" y="0"/>
                </a:moveTo>
                <a:cubicBezTo>
                  <a:pt x="10" y="20"/>
                  <a:pt x="21" y="41"/>
                  <a:pt x="24" y="56"/>
                </a:cubicBezTo>
                <a:cubicBezTo>
                  <a:pt x="27" y="71"/>
                  <a:pt x="20" y="82"/>
                  <a:pt x="19" y="88"/>
                </a:cubicBezTo>
              </a:path>
            </a:pathLst>
          </a:custGeom>
          <a:noFill/>
          <a:ln w="9525">
            <a:solidFill>
              <a:srgbClr val="FF0000"/>
            </a:solidFill>
            <a:round/>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70" name="Rectangle 83"/>
          <p:cNvSpPr>
            <a:spLocks noChangeAspect="1" noChangeArrowheads="1"/>
          </p:cNvSpPr>
          <p:nvPr/>
        </p:nvSpPr>
        <p:spPr bwMode="auto">
          <a:xfrm rot="-157106">
            <a:off x="8362950" y="4208463"/>
            <a:ext cx="46038" cy="44450"/>
          </a:xfrm>
          <a:prstGeom prst="rect">
            <a:avLst/>
          </a:prstGeom>
          <a:solidFill>
            <a:schemeClr val="bg2"/>
          </a:solidFill>
          <a:ln w="9525">
            <a:noFill/>
            <a:miter lim="800000"/>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grpSp>
        <p:nvGrpSpPr>
          <p:cNvPr id="39971" name="Group 84"/>
          <p:cNvGrpSpPr>
            <a:grpSpLocks noChangeAspect="1"/>
          </p:cNvGrpSpPr>
          <p:nvPr/>
        </p:nvGrpSpPr>
        <p:grpSpPr bwMode="auto">
          <a:xfrm rot="3442894">
            <a:off x="8247857" y="3982244"/>
            <a:ext cx="393700" cy="71437"/>
            <a:chOff x="582" y="998"/>
            <a:chExt cx="1420" cy="184"/>
          </a:xfrm>
        </p:grpSpPr>
        <p:grpSp>
          <p:nvGrpSpPr>
            <p:cNvPr id="39985" name="Group 85"/>
            <p:cNvGrpSpPr>
              <a:grpSpLocks noChangeAspect="1"/>
            </p:cNvGrpSpPr>
            <p:nvPr/>
          </p:nvGrpSpPr>
          <p:grpSpPr bwMode="auto">
            <a:xfrm>
              <a:off x="582" y="1001"/>
              <a:ext cx="719" cy="181"/>
              <a:chOff x="582" y="1001"/>
              <a:chExt cx="719" cy="181"/>
            </a:xfrm>
          </p:grpSpPr>
          <p:grpSp>
            <p:nvGrpSpPr>
              <p:cNvPr id="39997" name="Group 86"/>
              <p:cNvGrpSpPr>
                <a:grpSpLocks noChangeAspect="1"/>
              </p:cNvGrpSpPr>
              <p:nvPr/>
            </p:nvGrpSpPr>
            <p:grpSpPr bwMode="auto">
              <a:xfrm>
                <a:off x="582" y="1004"/>
                <a:ext cx="369" cy="178"/>
                <a:chOff x="582" y="1004"/>
                <a:chExt cx="369" cy="178"/>
              </a:xfrm>
            </p:grpSpPr>
            <p:sp>
              <p:nvSpPr>
                <p:cNvPr id="194647" name="Oval 87"/>
                <p:cNvSpPr>
                  <a:spLocks noChangeAspect="1" noChangeArrowheads="1"/>
                </p:cNvSpPr>
                <p:nvPr/>
              </p:nvSpPr>
              <p:spPr bwMode="auto">
                <a:xfrm>
                  <a:off x="570" y="1007"/>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48" name="Oval 88"/>
                <p:cNvSpPr>
                  <a:spLocks noChangeAspect="1" noChangeArrowheads="1"/>
                </p:cNvSpPr>
                <p:nvPr/>
              </p:nvSpPr>
              <p:spPr bwMode="auto">
                <a:xfrm>
                  <a:off x="663" y="1010"/>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49" name="Oval 89"/>
                <p:cNvSpPr>
                  <a:spLocks noChangeAspect="1" noChangeArrowheads="1"/>
                </p:cNvSpPr>
                <p:nvPr/>
              </p:nvSpPr>
              <p:spPr bwMode="auto">
                <a:xfrm>
                  <a:off x="753" y="1007"/>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50" name="Oval 90"/>
                <p:cNvSpPr>
                  <a:spLocks noChangeAspect="1" noChangeArrowheads="1"/>
                </p:cNvSpPr>
                <p:nvPr/>
              </p:nvSpPr>
              <p:spPr bwMode="auto">
                <a:xfrm>
                  <a:off x="840" y="1009"/>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nvGrpSpPr>
              <p:cNvPr id="39998" name="Group 91"/>
              <p:cNvGrpSpPr>
                <a:grpSpLocks noChangeAspect="1"/>
              </p:cNvGrpSpPr>
              <p:nvPr/>
            </p:nvGrpSpPr>
            <p:grpSpPr bwMode="auto">
              <a:xfrm>
                <a:off x="932" y="1001"/>
                <a:ext cx="369" cy="178"/>
                <a:chOff x="582" y="1004"/>
                <a:chExt cx="369" cy="178"/>
              </a:xfrm>
            </p:grpSpPr>
            <p:sp>
              <p:nvSpPr>
                <p:cNvPr id="194652" name="Oval 92"/>
                <p:cNvSpPr>
                  <a:spLocks noChangeAspect="1" noChangeArrowheads="1"/>
                </p:cNvSpPr>
                <p:nvPr/>
              </p:nvSpPr>
              <p:spPr bwMode="auto">
                <a:xfrm>
                  <a:off x="571" y="1005"/>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53" name="Oval 93"/>
                <p:cNvSpPr>
                  <a:spLocks noChangeAspect="1" noChangeArrowheads="1"/>
                </p:cNvSpPr>
                <p:nvPr/>
              </p:nvSpPr>
              <p:spPr bwMode="auto">
                <a:xfrm>
                  <a:off x="663" y="1008"/>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54" name="Oval 94"/>
                <p:cNvSpPr>
                  <a:spLocks noChangeAspect="1" noChangeArrowheads="1"/>
                </p:cNvSpPr>
                <p:nvPr/>
              </p:nvSpPr>
              <p:spPr bwMode="auto">
                <a:xfrm>
                  <a:off x="754" y="1006"/>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55" name="Oval 95"/>
                <p:cNvSpPr>
                  <a:spLocks noChangeAspect="1" noChangeArrowheads="1"/>
                </p:cNvSpPr>
                <p:nvPr/>
              </p:nvSpPr>
              <p:spPr bwMode="auto">
                <a:xfrm>
                  <a:off x="841" y="1007"/>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grpSp>
          <p:nvGrpSpPr>
            <p:cNvPr id="39986" name="Group 96"/>
            <p:cNvGrpSpPr>
              <a:grpSpLocks noChangeAspect="1"/>
            </p:cNvGrpSpPr>
            <p:nvPr/>
          </p:nvGrpSpPr>
          <p:grpSpPr bwMode="auto">
            <a:xfrm>
              <a:off x="1283" y="998"/>
              <a:ext cx="719" cy="181"/>
              <a:chOff x="582" y="1001"/>
              <a:chExt cx="719" cy="181"/>
            </a:xfrm>
          </p:grpSpPr>
          <p:grpSp>
            <p:nvGrpSpPr>
              <p:cNvPr id="39987" name="Group 97"/>
              <p:cNvGrpSpPr>
                <a:grpSpLocks noChangeAspect="1"/>
              </p:cNvGrpSpPr>
              <p:nvPr/>
            </p:nvGrpSpPr>
            <p:grpSpPr bwMode="auto">
              <a:xfrm>
                <a:off x="582" y="1004"/>
                <a:ext cx="369" cy="178"/>
                <a:chOff x="582" y="1004"/>
                <a:chExt cx="369" cy="178"/>
              </a:xfrm>
            </p:grpSpPr>
            <p:sp>
              <p:nvSpPr>
                <p:cNvPr id="194658" name="Oval 98"/>
                <p:cNvSpPr>
                  <a:spLocks noChangeAspect="1" noChangeArrowheads="1"/>
                </p:cNvSpPr>
                <p:nvPr/>
              </p:nvSpPr>
              <p:spPr bwMode="auto">
                <a:xfrm>
                  <a:off x="565" y="1007"/>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59" name="Oval 99"/>
                <p:cNvSpPr>
                  <a:spLocks noChangeAspect="1" noChangeArrowheads="1"/>
                </p:cNvSpPr>
                <p:nvPr/>
              </p:nvSpPr>
              <p:spPr bwMode="auto">
                <a:xfrm>
                  <a:off x="657" y="1010"/>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60" name="Oval 100"/>
                <p:cNvSpPr>
                  <a:spLocks noChangeAspect="1" noChangeArrowheads="1"/>
                </p:cNvSpPr>
                <p:nvPr/>
              </p:nvSpPr>
              <p:spPr bwMode="auto">
                <a:xfrm>
                  <a:off x="748" y="1008"/>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61" name="Oval 101"/>
                <p:cNvSpPr>
                  <a:spLocks noChangeAspect="1" noChangeArrowheads="1"/>
                </p:cNvSpPr>
                <p:nvPr/>
              </p:nvSpPr>
              <p:spPr bwMode="auto">
                <a:xfrm>
                  <a:off x="835" y="1009"/>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nvGrpSpPr>
              <p:cNvPr id="39988" name="Group 102"/>
              <p:cNvGrpSpPr>
                <a:grpSpLocks noChangeAspect="1"/>
              </p:cNvGrpSpPr>
              <p:nvPr/>
            </p:nvGrpSpPr>
            <p:grpSpPr bwMode="auto">
              <a:xfrm>
                <a:off x="932" y="1001"/>
                <a:ext cx="369" cy="178"/>
                <a:chOff x="582" y="1004"/>
                <a:chExt cx="369" cy="178"/>
              </a:xfrm>
            </p:grpSpPr>
            <p:sp>
              <p:nvSpPr>
                <p:cNvPr id="194663" name="Oval 103"/>
                <p:cNvSpPr>
                  <a:spLocks noChangeAspect="1" noChangeArrowheads="1"/>
                </p:cNvSpPr>
                <p:nvPr/>
              </p:nvSpPr>
              <p:spPr bwMode="auto">
                <a:xfrm>
                  <a:off x="566" y="1005"/>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64" name="Oval 104"/>
                <p:cNvSpPr>
                  <a:spLocks noChangeAspect="1" noChangeArrowheads="1"/>
                </p:cNvSpPr>
                <p:nvPr/>
              </p:nvSpPr>
              <p:spPr bwMode="auto">
                <a:xfrm>
                  <a:off x="658" y="1009"/>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wrap="none" anchor="ctr">
                  <a:prstTxWarp prst="textNoShape">
                    <a:avLst/>
                  </a:prstTxWarp>
                </a:bodyPr>
                <a:lstStyle/>
                <a:p>
                  <a:pPr algn="ctr" eaLnBrk="0" hangingPunct="0">
                    <a:defRPr/>
                  </a:pPr>
                  <a:endParaRPr lang="en-US" sz="4000">
                    <a:solidFill>
                      <a:srgbClr val="0000FF"/>
                    </a:solidFill>
                    <a:latin typeface="Comic Sans MS" pitchFamily="-108" charset="0"/>
                  </a:endParaRPr>
                </a:p>
              </p:txBody>
            </p:sp>
            <p:sp>
              <p:nvSpPr>
                <p:cNvPr id="194665" name="Oval 105"/>
                <p:cNvSpPr>
                  <a:spLocks noChangeAspect="1" noChangeArrowheads="1"/>
                </p:cNvSpPr>
                <p:nvPr/>
              </p:nvSpPr>
              <p:spPr bwMode="auto">
                <a:xfrm>
                  <a:off x="749" y="1006"/>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sp>
              <p:nvSpPr>
                <p:cNvPr id="194666" name="Oval 106"/>
                <p:cNvSpPr>
                  <a:spLocks noChangeAspect="1" noChangeArrowheads="1"/>
                </p:cNvSpPr>
                <p:nvPr/>
              </p:nvSpPr>
              <p:spPr bwMode="auto">
                <a:xfrm>
                  <a:off x="836" y="1007"/>
                  <a:ext cx="103" cy="176"/>
                </a:xfrm>
                <a:prstGeom prst="ellipse">
                  <a:avLst/>
                </a:prstGeom>
                <a:gradFill rotWithShape="0">
                  <a:gsLst>
                    <a:gs pos="0">
                      <a:schemeClr val="accent1"/>
                    </a:gs>
                    <a:gs pos="50000">
                      <a:srgbClr val="576869"/>
                    </a:gs>
                    <a:gs pos="100000">
                      <a:schemeClr val="accent1"/>
                    </a:gs>
                  </a:gsLst>
                  <a:lin ang="0" scaled="1"/>
                </a:gradFill>
                <a:ln w="9525">
                  <a:noFill/>
                  <a:round/>
                  <a:headEnd/>
                  <a:tailEnd/>
                </a:ln>
              </p:spPr>
              <p:txBody>
                <a:bodyPr rot="10800000" vert="eaVert" wrap="none" anchor="ctr">
                  <a:prstTxWarp prst="textNoShape">
                    <a:avLst/>
                  </a:prstTxWarp>
                </a:bodyPr>
                <a:lstStyle/>
                <a:p>
                  <a:pPr eaLnBrk="0" hangingPunct="0">
                    <a:defRPr/>
                  </a:pPr>
                  <a:endParaRPr lang="en-US" sz="4000">
                    <a:solidFill>
                      <a:srgbClr val="0000FF"/>
                    </a:solidFill>
                    <a:latin typeface="Comic Sans MS" pitchFamily="-108" charset="0"/>
                  </a:endParaRPr>
                </a:p>
              </p:txBody>
            </p:sp>
          </p:grpSp>
        </p:grpSp>
      </p:grpSp>
      <p:sp>
        <p:nvSpPr>
          <p:cNvPr id="39972" name="Line 107"/>
          <p:cNvSpPr>
            <a:spLocks noChangeAspect="1" noChangeShapeType="1"/>
          </p:cNvSpPr>
          <p:nvPr/>
        </p:nvSpPr>
        <p:spPr bwMode="auto">
          <a:xfrm flipV="1">
            <a:off x="6086475" y="3843338"/>
            <a:ext cx="185738" cy="344487"/>
          </a:xfrm>
          <a:prstGeom prst="line">
            <a:avLst/>
          </a:prstGeom>
          <a:noFill/>
          <a:ln w="76200">
            <a:solidFill>
              <a:srgbClr val="FF0000"/>
            </a:solidFill>
            <a:round/>
            <a:headEnd/>
            <a:tailEnd/>
          </a:ln>
        </p:spPr>
        <p:txBody>
          <a:bodyPr wrap="none" anchor="ctr">
            <a:prstTxWarp prst="textNoShape">
              <a:avLst/>
            </a:prstTxWarp>
          </a:bodyPr>
          <a:lstStyle/>
          <a:p>
            <a:endParaRPr lang="en-US"/>
          </a:p>
        </p:txBody>
      </p:sp>
      <p:sp>
        <p:nvSpPr>
          <p:cNvPr id="39973" name="Line 108"/>
          <p:cNvSpPr>
            <a:spLocks noChangeAspect="1" noChangeShapeType="1"/>
          </p:cNvSpPr>
          <p:nvPr/>
        </p:nvSpPr>
        <p:spPr bwMode="auto">
          <a:xfrm flipV="1">
            <a:off x="8350250" y="5164138"/>
            <a:ext cx="206375" cy="366712"/>
          </a:xfrm>
          <a:prstGeom prst="line">
            <a:avLst/>
          </a:prstGeom>
          <a:noFill/>
          <a:ln w="76200">
            <a:solidFill>
              <a:srgbClr val="FF0000"/>
            </a:solidFill>
            <a:round/>
            <a:headEnd/>
            <a:tailEnd/>
          </a:ln>
        </p:spPr>
        <p:txBody>
          <a:bodyPr wrap="none" anchor="ctr">
            <a:prstTxWarp prst="textNoShape">
              <a:avLst/>
            </a:prstTxWarp>
          </a:bodyPr>
          <a:lstStyle/>
          <a:p>
            <a:endParaRPr lang="en-US"/>
          </a:p>
        </p:txBody>
      </p:sp>
      <p:sp>
        <p:nvSpPr>
          <p:cNvPr id="39974" name="Freeform 109"/>
          <p:cNvSpPr>
            <a:spLocks noChangeAspect="1"/>
          </p:cNvSpPr>
          <p:nvPr/>
        </p:nvSpPr>
        <p:spPr bwMode="auto">
          <a:xfrm>
            <a:off x="7050088" y="3352800"/>
            <a:ext cx="1258887" cy="650875"/>
          </a:xfrm>
          <a:custGeom>
            <a:avLst/>
            <a:gdLst>
              <a:gd name="T0" fmla="*/ 81462 w 1499"/>
              <a:gd name="T1" fmla="*/ 4276 h 761"/>
              <a:gd name="T2" fmla="*/ 9238 w 1499"/>
              <a:gd name="T3" fmla="*/ 7698 h 761"/>
              <a:gd name="T4" fmla="*/ 24355 w 1499"/>
              <a:gd name="T5" fmla="*/ 50462 h 761"/>
              <a:gd name="T6" fmla="*/ 120094 w 1499"/>
              <a:gd name="T7" fmla="*/ 59015 h 761"/>
              <a:gd name="T8" fmla="*/ 467779 w 1499"/>
              <a:gd name="T9" fmla="*/ 45330 h 761"/>
              <a:gd name="T10" fmla="*/ 618946 w 1499"/>
              <a:gd name="T11" fmla="*/ 38488 h 761"/>
              <a:gd name="T12" fmla="*/ 765074 w 1499"/>
              <a:gd name="T13" fmla="*/ 79542 h 761"/>
              <a:gd name="T14" fmla="*/ 899445 w 1499"/>
              <a:gd name="T15" fmla="*/ 134280 h 761"/>
              <a:gd name="T16" fmla="*/ 1077486 w 1499"/>
              <a:gd name="T17" fmla="*/ 265995 h 761"/>
              <a:gd name="T18" fmla="*/ 1196740 w 1499"/>
              <a:gd name="T19" fmla="*/ 390867 h 761"/>
              <a:gd name="T20" fmla="*/ 1253848 w 1499"/>
              <a:gd name="T21" fmla="*/ 502055 h 761"/>
              <a:gd name="T22" fmla="*/ 1225294 w 1499"/>
              <a:gd name="T23" fmla="*/ 596136 h 761"/>
              <a:gd name="T24" fmla="*/ 1230333 w 1499"/>
              <a:gd name="T25" fmla="*/ 650875 h 7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99"/>
              <a:gd name="T40" fmla="*/ 0 h 761"/>
              <a:gd name="T41" fmla="*/ 1499 w 1499"/>
              <a:gd name="T42" fmla="*/ 761 h 7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99" h="761">
                <a:moveTo>
                  <a:pt x="97" y="5"/>
                </a:moveTo>
                <a:cubicBezTo>
                  <a:pt x="69" y="4"/>
                  <a:pt x="22" y="0"/>
                  <a:pt x="11" y="9"/>
                </a:cubicBezTo>
                <a:cubicBezTo>
                  <a:pt x="0" y="18"/>
                  <a:pt x="7" y="49"/>
                  <a:pt x="29" y="59"/>
                </a:cubicBezTo>
                <a:cubicBezTo>
                  <a:pt x="51" y="69"/>
                  <a:pt x="55" y="70"/>
                  <a:pt x="143" y="69"/>
                </a:cubicBezTo>
                <a:cubicBezTo>
                  <a:pt x="231" y="68"/>
                  <a:pt x="458" y="57"/>
                  <a:pt x="557" y="53"/>
                </a:cubicBezTo>
                <a:cubicBezTo>
                  <a:pt x="656" y="49"/>
                  <a:pt x="678" y="38"/>
                  <a:pt x="737" y="45"/>
                </a:cubicBezTo>
                <a:cubicBezTo>
                  <a:pt x="796" y="52"/>
                  <a:pt x="855" y="74"/>
                  <a:pt x="911" y="93"/>
                </a:cubicBezTo>
                <a:cubicBezTo>
                  <a:pt x="967" y="112"/>
                  <a:pt x="1009" y="121"/>
                  <a:pt x="1071" y="157"/>
                </a:cubicBezTo>
                <a:cubicBezTo>
                  <a:pt x="1133" y="193"/>
                  <a:pt x="1224" y="261"/>
                  <a:pt x="1283" y="311"/>
                </a:cubicBezTo>
                <a:cubicBezTo>
                  <a:pt x="1342" y="361"/>
                  <a:pt x="1390" y="411"/>
                  <a:pt x="1425" y="457"/>
                </a:cubicBezTo>
                <a:cubicBezTo>
                  <a:pt x="1460" y="503"/>
                  <a:pt x="1487" y="547"/>
                  <a:pt x="1493" y="587"/>
                </a:cubicBezTo>
                <a:cubicBezTo>
                  <a:pt x="1499" y="627"/>
                  <a:pt x="1464" y="668"/>
                  <a:pt x="1459" y="697"/>
                </a:cubicBezTo>
                <a:cubicBezTo>
                  <a:pt x="1454" y="726"/>
                  <a:pt x="1459" y="743"/>
                  <a:pt x="1465" y="761"/>
                </a:cubicBezTo>
              </a:path>
            </a:pathLst>
          </a:custGeom>
          <a:noFill/>
          <a:ln w="9525">
            <a:solidFill>
              <a:srgbClr val="FF0000"/>
            </a:solidFill>
            <a:round/>
            <a:headEnd/>
            <a:tailEnd/>
          </a:ln>
        </p:spPr>
        <p:txBody>
          <a:bodyPr wrap="none" anchor="ctr">
            <a:prstTxWarp prst="textNoShape">
              <a:avLst/>
            </a:prstTxWarp>
          </a:bodyPr>
          <a:lstStyle/>
          <a:p>
            <a:pPr eaLnBrk="0" hangingPunct="0"/>
            <a:endParaRPr lang="en-US" sz="4000">
              <a:solidFill>
                <a:srgbClr val="0000FF"/>
              </a:solidFill>
              <a:latin typeface="Comic Sans MS" pitchFamily="-65" charset="0"/>
            </a:endParaRPr>
          </a:p>
        </p:txBody>
      </p:sp>
      <p:sp>
        <p:nvSpPr>
          <p:cNvPr id="39975" name="Line 110"/>
          <p:cNvSpPr>
            <a:spLocks noChangeAspect="1" noChangeShapeType="1"/>
          </p:cNvSpPr>
          <p:nvPr/>
        </p:nvSpPr>
        <p:spPr bwMode="auto">
          <a:xfrm>
            <a:off x="8402638" y="4176713"/>
            <a:ext cx="79375" cy="68262"/>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9976" name="Line 111"/>
          <p:cNvSpPr>
            <a:spLocks noChangeAspect="1" noChangeShapeType="1"/>
          </p:cNvSpPr>
          <p:nvPr/>
        </p:nvSpPr>
        <p:spPr bwMode="auto">
          <a:xfrm flipH="1" flipV="1">
            <a:off x="8113713" y="3508375"/>
            <a:ext cx="138112" cy="115888"/>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9977" name="Line 112"/>
          <p:cNvSpPr>
            <a:spLocks noChangeAspect="1" noChangeShapeType="1"/>
          </p:cNvSpPr>
          <p:nvPr/>
        </p:nvSpPr>
        <p:spPr bwMode="auto">
          <a:xfrm flipV="1">
            <a:off x="7256463" y="3419475"/>
            <a:ext cx="127000" cy="3175"/>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9978" name="Line 113"/>
          <p:cNvSpPr>
            <a:spLocks noChangeAspect="1" noChangeShapeType="1"/>
          </p:cNvSpPr>
          <p:nvPr/>
        </p:nvSpPr>
        <p:spPr bwMode="auto">
          <a:xfrm flipH="1">
            <a:off x="6654800" y="3370263"/>
            <a:ext cx="142875" cy="4445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39979" name="Rectangle 114"/>
          <p:cNvSpPr>
            <a:spLocks noChangeArrowheads="1"/>
          </p:cNvSpPr>
          <p:nvPr/>
        </p:nvSpPr>
        <p:spPr bwMode="auto">
          <a:xfrm>
            <a:off x="8564563" y="3695700"/>
            <a:ext cx="233362" cy="274638"/>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US" sz="1800">
                <a:solidFill>
                  <a:srgbClr val="000000"/>
                </a:solidFill>
                <a:latin typeface="Symbol" pitchFamily="-65" charset="2"/>
                <a:sym typeface="Symbol" pitchFamily="-65" charset="2"/>
              </a:rPr>
              <a:t>Dg</a:t>
            </a:r>
            <a:endParaRPr lang="en-US" sz="4400">
              <a:solidFill>
                <a:srgbClr val="0000FF"/>
              </a:solidFill>
              <a:latin typeface="Comic Sans MS" pitchFamily="-65" charset="0"/>
            </a:endParaRPr>
          </a:p>
        </p:txBody>
      </p:sp>
      <p:sp>
        <p:nvSpPr>
          <p:cNvPr id="39980" name="Line 115"/>
          <p:cNvSpPr>
            <a:spLocks noChangeShapeType="1"/>
          </p:cNvSpPr>
          <p:nvPr/>
        </p:nvSpPr>
        <p:spPr bwMode="auto">
          <a:xfrm>
            <a:off x="6094413" y="5145088"/>
            <a:ext cx="225425" cy="368300"/>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9981" name="Line 116"/>
          <p:cNvSpPr>
            <a:spLocks noChangeShapeType="1"/>
          </p:cNvSpPr>
          <p:nvPr/>
        </p:nvSpPr>
        <p:spPr bwMode="auto">
          <a:xfrm flipV="1">
            <a:off x="7124700" y="6049963"/>
            <a:ext cx="388938" cy="3175"/>
          </a:xfrm>
          <a:prstGeom prst="line">
            <a:avLst/>
          </a:prstGeom>
          <a:noFill/>
          <a:ln w="9525">
            <a:solidFill>
              <a:schemeClr val="tx1"/>
            </a:solidFill>
            <a:round/>
            <a:headEnd/>
            <a:tailEnd/>
          </a:ln>
        </p:spPr>
        <p:txBody>
          <a:bodyPr wrap="none" anchor="ctr">
            <a:prstTxWarp prst="textNoShape">
              <a:avLst/>
            </a:prstTxWarp>
          </a:bodyPr>
          <a:lstStyle/>
          <a:p>
            <a:endParaRPr lang="en-US"/>
          </a:p>
        </p:txBody>
      </p:sp>
      <p:sp>
        <p:nvSpPr>
          <p:cNvPr id="39982" name="Text Box 102"/>
          <p:cNvSpPr txBox="1">
            <a:spLocks noChangeArrowheads="1"/>
          </p:cNvSpPr>
          <p:nvPr/>
        </p:nvSpPr>
        <p:spPr bwMode="auto">
          <a:xfrm>
            <a:off x="533400" y="3810000"/>
            <a:ext cx="5197475" cy="1190625"/>
          </a:xfrm>
          <a:prstGeom prst="rect">
            <a:avLst/>
          </a:prstGeom>
          <a:noFill/>
          <a:ln w="9525">
            <a:noFill/>
            <a:miter lim="800000"/>
            <a:headEnd/>
            <a:tailEnd/>
          </a:ln>
        </p:spPr>
        <p:txBody>
          <a:bodyPr>
            <a:prstTxWarp prst="textNoShape">
              <a:avLst/>
            </a:prstTxWarp>
            <a:spAutoFit/>
          </a:bodyPr>
          <a:lstStyle/>
          <a:p>
            <a:pPr eaLnBrk="0" hangingPunct="0"/>
            <a:r>
              <a:rPr lang="en-US" sz="1800" i="1">
                <a:latin typeface="Tahoma" pitchFamily="-65" charset="0"/>
              </a:rPr>
              <a:t>a</a:t>
            </a:r>
            <a:r>
              <a:rPr lang="en-US" sz="1800">
                <a:latin typeface="Tahoma" pitchFamily="-65" charset="0"/>
              </a:rPr>
              <a:t> is anomalous magnetic moment</a:t>
            </a:r>
          </a:p>
          <a:p>
            <a:pPr eaLnBrk="0" hangingPunct="0"/>
            <a:r>
              <a:rPr lang="en-US" sz="1800" i="1">
                <a:latin typeface="Tahoma" pitchFamily="-65" charset="0"/>
              </a:rPr>
              <a:t>A,B,C,D</a:t>
            </a:r>
            <a:r>
              <a:rPr lang="en-US" sz="1800">
                <a:latin typeface="Tahoma" pitchFamily="-65" charset="0"/>
              </a:rPr>
              <a:t> are constants depending on general configuration: location of linacs and collision point, number of recirculation passes (</a:t>
            </a:r>
            <a:r>
              <a:rPr lang="en-US" sz="1800" i="1">
                <a:latin typeface="Tahoma" pitchFamily="-65" charset="0"/>
              </a:rPr>
              <a:t>n</a:t>
            </a:r>
            <a:r>
              <a:rPr lang="en-US" sz="1800">
                <a:latin typeface="Tahoma" pitchFamily="-65" charset="0"/>
              </a:rPr>
              <a:t>).</a:t>
            </a:r>
          </a:p>
        </p:txBody>
      </p:sp>
      <p:sp>
        <p:nvSpPr>
          <p:cNvPr id="39983" name="Rectangle 20"/>
          <p:cNvSpPr>
            <a:spLocks noChangeArrowheads="1"/>
          </p:cNvSpPr>
          <p:nvPr/>
        </p:nvSpPr>
        <p:spPr bwMode="auto">
          <a:xfrm>
            <a:off x="5486400" y="5257800"/>
            <a:ext cx="585788" cy="320675"/>
          </a:xfrm>
          <a:prstGeom prst="rect">
            <a:avLst/>
          </a:prstGeom>
          <a:noFill/>
          <a:ln w="9525">
            <a:noFill/>
            <a:miter lim="800000"/>
            <a:headEnd/>
            <a:tailEnd/>
          </a:ln>
        </p:spPr>
        <p:txBody>
          <a:bodyPr wrap="none" lIns="0" tIns="0" rIns="0" bIns="0">
            <a:prstTxWarp prst="textNoShape">
              <a:avLst/>
            </a:prstTxWarp>
            <a:spAutoFit/>
          </a:bodyPr>
          <a:lstStyle/>
          <a:p>
            <a:pPr eaLnBrk="0" hangingPunct="0"/>
            <a:r>
              <a:rPr lang="en-US" sz="2100">
                <a:solidFill>
                  <a:srgbClr val="000000"/>
                </a:solidFill>
                <a:latin typeface="Symbol" pitchFamily="-65" charset="2"/>
                <a:sym typeface="Symbol" pitchFamily="-65" charset="2"/>
              </a:rPr>
              <a:t>g</a:t>
            </a:r>
            <a:r>
              <a:rPr lang="en-US" sz="2100" baseline="-25000">
                <a:solidFill>
                  <a:srgbClr val="000000"/>
                </a:solidFill>
                <a:sym typeface="Symbol" pitchFamily="-65" charset="2"/>
              </a:rPr>
              <a:t>f,,</a:t>
            </a:r>
            <a:r>
              <a:rPr lang="en-US" sz="2100">
                <a:solidFill>
                  <a:srgbClr val="000000"/>
                </a:solidFill>
                <a:latin typeface="Symbol" pitchFamily="-65" charset="2"/>
                <a:sym typeface="Symbol" pitchFamily="-65" charset="2"/>
              </a:rPr>
              <a:t>j</a:t>
            </a:r>
            <a:r>
              <a:rPr lang="en-US" sz="2100" baseline="-25000">
                <a:solidFill>
                  <a:srgbClr val="000000"/>
                </a:solidFill>
                <a:sym typeface="Symbol" pitchFamily="-65" charset="2"/>
              </a:rPr>
              <a:t>cp</a:t>
            </a:r>
            <a:endParaRPr lang="en-US" sz="4400">
              <a:solidFill>
                <a:srgbClr val="0000FF"/>
              </a:solidFill>
              <a:latin typeface="Comic Sans MS" pitchFamily="-65" charset="0"/>
            </a:endParaRPr>
          </a:p>
        </p:txBody>
      </p:sp>
      <p:graphicFrame>
        <p:nvGraphicFramePr>
          <p:cNvPr id="39939" name="Object 14"/>
          <p:cNvGraphicFramePr>
            <a:graphicFrameLocks noChangeAspect="1"/>
          </p:cNvGraphicFramePr>
          <p:nvPr/>
        </p:nvGraphicFramePr>
        <p:xfrm>
          <a:off x="990600" y="5525215"/>
          <a:ext cx="3672840" cy="442198"/>
        </p:xfrm>
        <a:graphic>
          <a:graphicData uri="http://schemas.openxmlformats.org/presentationml/2006/ole">
            <p:oleObj spid="_x0000_s39939" name="Equation" r:id="rId4" imgW="7315200" imgH="889000" progId="Equation.3">
              <p:embed/>
            </p:oleObj>
          </a:graphicData>
        </a:graphic>
      </p:graphicFrame>
      <p:sp>
        <p:nvSpPr>
          <p:cNvPr id="39984" name="Text Box 105"/>
          <p:cNvSpPr txBox="1">
            <a:spLocks noChangeArrowheads="1"/>
          </p:cNvSpPr>
          <p:nvPr/>
        </p:nvSpPr>
        <p:spPr bwMode="auto">
          <a:xfrm>
            <a:off x="304800" y="5105400"/>
            <a:ext cx="4140200" cy="336550"/>
          </a:xfrm>
          <a:prstGeom prst="rect">
            <a:avLst/>
          </a:prstGeom>
          <a:noFill/>
          <a:ln w="9525">
            <a:noFill/>
            <a:miter lim="800000"/>
            <a:headEnd/>
            <a:tailEnd/>
          </a:ln>
        </p:spPr>
        <p:txBody>
          <a:bodyPr wrap="none">
            <a:prstTxWarp prst="textNoShape">
              <a:avLst/>
            </a:prstTxWarp>
            <a:spAutoFit/>
          </a:bodyPr>
          <a:lstStyle/>
          <a:p>
            <a:r>
              <a:rPr lang="en-US" sz="1600" b="1">
                <a:solidFill>
                  <a:schemeClr val="accent2"/>
                </a:solidFill>
                <a:latin typeface="Arial" pitchFamily="-65" charset="0"/>
              </a:rPr>
              <a:t>Variation of pre-accelerator linac energy:</a:t>
            </a:r>
          </a:p>
        </p:txBody>
      </p:sp>
      <p:sp>
        <p:nvSpPr>
          <p:cNvPr id="106"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38</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0"/>
            <a:ext cx="7696200" cy="609600"/>
          </a:xfrm>
        </p:spPr>
        <p:txBody>
          <a:bodyPr/>
          <a:lstStyle/>
          <a:p>
            <a:r>
              <a:rPr lang="en-US" sz="2800" dirty="0" smtClean="0"/>
              <a:t>ERL-based </a:t>
            </a:r>
            <a:r>
              <a:rPr lang="en-US" sz="2800" dirty="0" err="1" smtClean="0"/>
              <a:t>eRHIC</a:t>
            </a:r>
            <a:r>
              <a:rPr lang="en-US" sz="2800" dirty="0" smtClean="0"/>
              <a:t> Parameters: </a:t>
            </a:r>
            <a:r>
              <a:rPr lang="en-US" sz="2800" dirty="0" err="1" smtClean="0"/>
              <a:t>e-p</a:t>
            </a:r>
            <a:r>
              <a:rPr lang="en-US" sz="2800" dirty="0" smtClean="0"/>
              <a:t> mode</a:t>
            </a:r>
            <a:endParaRPr lang="en-US" sz="2800" dirty="0"/>
          </a:p>
        </p:txBody>
      </p:sp>
      <p:sp>
        <p:nvSpPr>
          <p:cNvPr id="8" name="Footer Placeholder 7"/>
          <p:cNvSpPr>
            <a:spLocks noGrp="1"/>
          </p:cNvSpPr>
          <p:nvPr>
            <p:ph type="ftr" sz="quarter" idx="10"/>
          </p:nvPr>
        </p:nvSpPr>
        <p:spPr>
          <a:xfrm>
            <a:off x="2209800" y="6553200"/>
            <a:ext cx="4724400" cy="304800"/>
          </a:xfrm>
        </p:spPr>
        <p:txBody>
          <a:bodyPr/>
          <a:lstStyle/>
          <a:p>
            <a:r>
              <a:rPr lang="en-US" dirty="0" smtClean="0"/>
              <a:t>2009 RHIC &amp; AGS Annual Users' Meeting June 1-5 2009</a:t>
            </a:r>
            <a:endParaRPr lang="en-US" dirty="0"/>
          </a:p>
        </p:txBody>
      </p:sp>
      <p:sp>
        <p:nvSpPr>
          <p:cNvPr id="20483" name="Line 3"/>
          <p:cNvSpPr>
            <a:spLocks noChangeShapeType="1"/>
          </p:cNvSpPr>
          <p:nvPr/>
        </p:nvSpPr>
        <p:spPr bwMode="auto">
          <a:xfrm>
            <a:off x="5549900" y="386080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20484" name="Line 170"/>
          <p:cNvSpPr>
            <a:spLocks noChangeShapeType="1"/>
          </p:cNvSpPr>
          <p:nvPr/>
        </p:nvSpPr>
        <p:spPr bwMode="auto">
          <a:xfrm>
            <a:off x="5549900" y="386080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20485" name="Line 619"/>
          <p:cNvSpPr>
            <a:spLocks noChangeShapeType="1"/>
          </p:cNvSpPr>
          <p:nvPr/>
        </p:nvSpPr>
        <p:spPr bwMode="auto">
          <a:xfrm>
            <a:off x="5549900" y="3738563"/>
            <a:ext cx="0" cy="0"/>
          </a:xfrm>
          <a:prstGeom prst="line">
            <a:avLst/>
          </a:prstGeom>
          <a:noFill/>
          <a:ln w="12700" cap="rnd">
            <a:solidFill>
              <a:srgbClr val="000000"/>
            </a:solidFill>
            <a:round/>
            <a:headEnd/>
            <a:tailEnd/>
          </a:ln>
        </p:spPr>
        <p:txBody>
          <a:bodyPr>
            <a:prstTxWarp prst="textNoShape">
              <a:avLst/>
            </a:prstTxWarp>
          </a:bodyPr>
          <a:lstStyle/>
          <a:p>
            <a:endParaRPr lang="en-US"/>
          </a:p>
        </p:txBody>
      </p:sp>
      <p:graphicFrame>
        <p:nvGraphicFramePr>
          <p:cNvPr id="12" name="Group 677"/>
          <p:cNvGraphicFramePr>
            <a:graphicFrameLocks noGrp="1"/>
          </p:cNvGraphicFramePr>
          <p:nvPr/>
        </p:nvGraphicFramePr>
        <p:xfrm>
          <a:off x="-2" y="685801"/>
          <a:ext cx="9144004" cy="5745439"/>
        </p:xfrm>
        <a:graphic>
          <a:graphicData uri="http://schemas.openxmlformats.org/drawingml/2006/table">
            <a:tbl>
              <a:tblPr/>
              <a:tblGrid>
                <a:gridCol w="4351422"/>
                <a:gridCol w="1198146"/>
                <a:gridCol w="1198145"/>
                <a:gridCol w="1198146"/>
                <a:gridCol w="1198145"/>
              </a:tblGrid>
              <a:tr h="323770">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a:ln>
                          <a:noFill/>
                        </a:ln>
                        <a:solidFill>
                          <a:schemeClr val="accent2"/>
                        </a:solidFill>
                        <a:effectLst/>
                        <a:latin typeface="Times New Roman" pitchFamily="-10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High energy setup</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Low energy setup</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323770">
                <a:tc v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p</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e</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p</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e</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Energy, GeV</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250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50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3</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458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Number of bunches</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166</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166</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Bunch spacing, ns</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Bunch intensity,</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 </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90"/>
                          </a:solidFill>
                          <a:effectLst/>
                          <a:latin typeface="Tahoma"/>
                          <a:ea typeface="Times New Roman" pitchFamily="-108" charset="0"/>
                          <a:cs typeface="Times New Roman" pitchFamily="-108" charset="0"/>
                        </a:rPr>
                        <a:t>2</a:t>
                      </a:r>
                      <a:r>
                        <a:rPr kumimoji="0" lang="en-US" sz="1600" b="1" i="0" u="none" strike="noStrike" cap="none" normalizeH="0" baseline="0" dirty="0" smtClean="0">
                          <a:ln>
                            <a:noFill/>
                          </a:ln>
                          <a:solidFill>
                            <a:srgbClr val="000090"/>
                          </a:solidFill>
                          <a:effectLst/>
                          <a:latin typeface="Tahoma"/>
                          <a:ea typeface="Wingdings"/>
                          <a:cs typeface="Wingdings"/>
                        </a:rPr>
                        <a:t></a:t>
                      </a:r>
                      <a:r>
                        <a:rPr kumimoji="0" lang="en-US" sz="1600" b="1" i="0" u="none" strike="noStrike" cap="none" normalizeH="0" baseline="0" dirty="0" smtClean="0">
                          <a:ln>
                            <a:noFill/>
                          </a:ln>
                          <a:solidFill>
                            <a:srgbClr val="000090"/>
                          </a:solidFill>
                          <a:effectLst/>
                          <a:latin typeface="Tahoma"/>
                          <a:ea typeface="Times New Roman" pitchFamily="-108" charset="0"/>
                          <a:cs typeface="Times New Roman" pitchFamily="-108" charset="0"/>
                        </a:rPr>
                        <a:t>10</a:t>
                      </a:r>
                      <a:r>
                        <a:rPr kumimoji="0" lang="en-US" sz="16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11</a:t>
                      </a:r>
                      <a:endParaRPr kumimoji="0" lang="en-US" sz="1600" b="1" i="0" u="none" strike="noStrike" cap="none" normalizeH="0" baseline="0" dirty="0">
                        <a:ln>
                          <a:noFill/>
                        </a:ln>
                        <a:solidFill>
                          <a:srgbClr val="000090"/>
                        </a:solidFill>
                        <a:effectLst/>
                        <a:latin typeface="Tahoma"/>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90"/>
                          </a:solidFill>
                          <a:effectLst/>
                          <a:latin typeface="Tahoma"/>
                          <a:ea typeface="Times New Roman" pitchFamily="-108" charset="0"/>
                          <a:cs typeface="Times New Roman" pitchFamily="-108" charset="0"/>
                        </a:rPr>
                        <a:t>1.2</a:t>
                      </a:r>
                      <a:r>
                        <a:rPr kumimoji="0" lang="en-US" sz="1600" b="1" i="0" u="none" strike="noStrike" cap="none" normalizeH="0" baseline="0" dirty="0" smtClean="0">
                          <a:ln>
                            <a:noFill/>
                          </a:ln>
                          <a:solidFill>
                            <a:srgbClr val="000090"/>
                          </a:solidFill>
                          <a:effectLst/>
                          <a:latin typeface="Tahoma"/>
                          <a:ea typeface="Wingdings"/>
                          <a:cs typeface="Wingdings"/>
                        </a:rPr>
                        <a:t></a:t>
                      </a:r>
                      <a:r>
                        <a:rPr kumimoji="0" lang="en-US" sz="1600" b="1" i="0" u="none" strike="noStrike" cap="none" normalizeH="0" baseline="0" dirty="0" smtClean="0">
                          <a:ln>
                            <a:noFill/>
                          </a:ln>
                          <a:solidFill>
                            <a:srgbClr val="000090"/>
                          </a:solidFill>
                          <a:effectLst/>
                          <a:latin typeface="Tahoma"/>
                          <a:ea typeface="Times New Roman" pitchFamily="-108" charset="0"/>
                          <a:cs typeface="Times New Roman" pitchFamily="-108" charset="0"/>
                        </a:rPr>
                        <a:t>10</a:t>
                      </a:r>
                      <a:r>
                        <a:rPr kumimoji="0" lang="en-US" sz="16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11</a:t>
                      </a:r>
                      <a:endParaRPr kumimoji="0" lang="en-US" sz="1600" b="1" i="0" u="none" strike="noStrike" cap="none" normalizeH="0" baseline="0" dirty="0">
                        <a:ln>
                          <a:noFill/>
                        </a:ln>
                        <a:solidFill>
                          <a:srgbClr val="000090"/>
                        </a:solidFill>
                        <a:effectLst/>
                        <a:latin typeface="Tahoma"/>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1.2</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Beam </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current  (</a:t>
                      </a:r>
                      <a:r>
                        <a:rPr kumimoji="0" lang="en-US" sz="1400" b="1" i="0" u="none" strike="noStrike" cap="none" normalizeH="0" baseline="0" dirty="0" err="1" smtClean="0">
                          <a:ln>
                            <a:noFill/>
                          </a:ln>
                          <a:solidFill>
                            <a:srgbClr val="008000"/>
                          </a:solidFill>
                          <a:effectLst/>
                          <a:latin typeface="Times New Roman" pitchFamily="-108" charset="0"/>
                          <a:ea typeface="Times New Roman" pitchFamily="-108" charset="0"/>
                          <a:cs typeface="Times New Roman" pitchFamily="-108" charset="0"/>
                        </a:rPr>
                        <a:t>mA</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420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260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420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260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5398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rPr>
                        <a:t>Normalized 95% </a:t>
                      </a:r>
                      <a:r>
                        <a:rPr kumimoji="0" lang="en-US" sz="1400" b="1" i="0" u="none" strike="noStrike" cap="none" normalizeH="0" baseline="0" dirty="0" err="1" smtClean="0">
                          <a:ln>
                            <a:noFill/>
                          </a:ln>
                          <a:solidFill>
                            <a:srgbClr val="008000"/>
                          </a:solidFill>
                          <a:effectLst/>
                          <a:latin typeface="Times New Roman" pitchFamily="-108" charset="0"/>
                        </a:rPr>
                        <a:t>emittance</a:t>
                      </a:r>
                      <a:r>
                        <a:rPr kumimoji="0" lang="en-US" sz="1400" b="1" i="0" u="none" strike="noStrike" cap="none" normalizeH="0" baseline="0" dirty="0">
                          <a:ln>
                            <a:noFill/>
                          </a:ln>
                          <a:solidFill>
                            <a:srgbClr val="008000"/>
                          </a:solidFill>
                          <a:effectLst/>
                          <a:latin typeface="Times New Roman" pitchFamily="-108" charset="0"/>
                        </a:rPr>
                        <a:t> </a:t>
                      </a:r>
                      <a:r>
                        <a:rPr kumimoji="0" lang="en-US" sz="1400" b="1" i="0" u="none" strike="noStrike" cap="none" normalizeH="0" baseline="0" dirty="0" smtClean="0">
                          <a:ln>
                            <a:noFill/>
                          </a:ln>
                          <a:solidFill>
                            <a:srgbClr val="008000"/>
                          </a:solidFill>
                          <a:effectLst/>
                          <a:latin typeface="Times New Roman" pitchFamily="-108" charset="0"/>
                        </a:rPr>
                        <a:t> (</a:t>
                      </a:r>
                      <a:r>
                        <a:rPr kumimoji="0" lang="en-US" sz="1400" b="1" i="0" u="none" strike="noStrike" cap="none" normalizeH="0" baseline="0" dirty="0" err="1" smtClean="0">
                          <a:ln>
                            <a:noFill/>
                          </a:ln>
                          <a:solidFill>
                            <a:srgbClr val="008000"/>
                          </a:solidFill>
                          <a:effectLst/>
                          <a:latin typeface="Symbol" pitchFamily="-108" charset="2"/>
                        </a:rPr>
                        <a:t>p</a:t>
                      </a:r>
                      <a:r>
                        <a:rPr kumimoji="0" lang="en-US" sz="1400" b="1" i="0" u="none" strike="noStrike" cap="none" normalizeH="0" baseline="0" dirty="0" smtClean="0">
                          <a:ln>
                            <a:noFill/>
                          </a:ln>
                          <a:solidFill>
                            <a:srgbClr val="008000"/>
                          </a:solidFill>
                          <a:effectLst/>
                          <a:latin typeface="Times New Roman" pitchFamily="-108" charset="0"/>
                        </a:rPr>
                        <a:t> mm </a:t>
                      </a:r>
                      <a:r>
                        <a:rPr kumimoji="0" lang="en-US" sz="1400" b="1" i="0" u="none" strike="noStrike" cap="none" normalizeH="0" baseline="0" dirty="0" err="1" smtClean="0">
                          <a:ln>
                            <a:noFill/>
                          </a:ln>
                          <a:solidFill>
                            <a:srgbClr val="008000"/>
                          </a:solidFill>
                          <a:effectLst/>
                          <a:latin typeface="Times New Roman" pitchFamily="-108" charset="0"/>
                        </a:rPr>
                        <a:t>mrad</a:t>
                      </a:r>
                      <a:r>
                        <a:rPr kumimoji="0" lang="en-US" sz="1400" b="1" i="0" u="none" strike="noStrike" cap="none" normalizeH="0" baseline="0" dirty="0" smtClean="0">
                          <a:ln>
                            <a:noFill/>
                          </a:ln>
                          <a:solidFill>
                            <a:srgbClr val="008000"/>
                          </a:solidFill>
                          <a:effectLst/>
                          <a:latin typeface="Times New Roman" pitchFamily="-108" charset="0"/>
                        </a:rPr>
                        <a:t>)</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CC0000"/>
                          </a:solidFill>
                          <a:effectLst/>
                          <a:latin typeface="Times New Roman" pitchFamily="-108" charset="0"/>
                          <a:ea typeface="Times New Roman" pitchFamily="-108" charset="0"/>
                          <a:cs typeface="Times New Roman" pitchFamily="-108" charset="0"/>
                        </a:rPr>
                        <a:t>6</a:t>
                      </a:r>
                      <a:endParaRPr kumimoji="0" lang="en-US" sz="1400" b="1" i="0" u="none" strike="noStrike" cap="none" normalizeH="0" baseline="0" dirty="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460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6</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570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Rms emittance, nm</a:t>
                      </a:r>
                      <a:endParaRPr kumimoji="0" lang="fr-FR"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3.8</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4</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19</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16.5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Symbol" pitchFamily="-108" charset="2"/>
                          <a:ea typeface="Times New Roman" pitchFamily="-108" charset="0"/>
                          <a:cs typeface="Times New Roman" pitchFamily="-108" charset="0"/>
                        </a:rPr>
                        <a:t>b</a:t>
                      </a: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  x/y, cm</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26</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26</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30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Beam-beam parameters, x/y</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rgbClr val="FF0000"/>
                          </a:solidFill>
                          <a:effectLst/>
                          <a:latin typeface="Times New Roman" pitchFamily="-108" charset="0"/>
                          <a:ea typeface="Times New Roman" pitchFamily="-108" charset="0"/>
                          <a:cs typeface="Times New Roman" pitchFamily="-108" charset="0"/>
                        </a:rPr>
                        <a:t>0.015</a:t>
                      </a:r>
                      <a:endParaRPr kumimoji="0" lang="en-US" sz="1600" b="1" i="0" u="none" strike="noStrike" cap="none" normalizeH="0" baseline="0" dirty="0">
                        <a:ln>
                          <a:noFill/>
                        </a:ln>
                        <a:solidFill>
                          <a:srgbClr val="FF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990000"/>
                          </a:solidFill>
                          <a:effectLst/>
                          <a:latin typeface="Times New Roman" pitchFamily="-108" charset="0"/>
                          <a:ea typeface="Times New Roman" pitchFamily="-108" charset="0"/>
                          <a:cs typeface="Times New Roman" pitchFamily="-108" charset="0"/>
                        </a:rPr>
                        <a:t>0.59</a:t>
                      </a:r>
                      <a:endParaRPr kumimoji="0" lang="en-US" sz="1400" b="1" i="0" u="none" strike="noStrike" cap="none" normalizeH="0" baseline="0" dirty="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0.015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0.47</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Rms bunch length, cm</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Polarization, %</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80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80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r>
              <a:tr h="344446">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Peak Luminosity,</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 </a:t>
                      </a:r>
                      <a:endParaRPr kumimoji="0" lang="en-US" sz="1400" b="1" i="0" u="none" strike="noStrike" cap="none" normalizeH="0" baseline="30000" dirty="0" smtClean="0">
                        <a:ln>
                          <a:noFill/>
                        </a:ln>
                        <a:solidFill>
                          <a:srgbClr val="008000"/>
                        </a:solidFill>
                        <a:effectLst/>
                        <a:latin typeface="Times New Roman" pitchFamily="-108" charset="0"/>
                        <a:ea typeface="Times New Roman" pitchFamily="-108" charset="0"/>
                        <a:cs typeface="Times New Roman" pitchFamily="-10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FF"/>
                          </a:solidFill>
                          <a:effectLst/>
                          <a:latin typeface="Times New Roman" pitchFamily="-108" charset="0"/>
                          <a:ea typeface="Times New Roman" pitchFamily="-108" charset="0"/>
                          <a:cs typeface="Times New Roman" pitchFamily="-108" charset="0"/>
                        </a:rPr>
                        <a:t>Aver</a:t>
                      </a:r>
                      <a:r>
                        <a:rPr kumimoji="0" lang="en-US" sz="1400" b="1" i="0" u="none" strike="noStrike" cap="none" normalizeH="0" baseline="0" dirty="0" smtClean="0">
                          <a:ln>
                            <a:noFill/>
                          </a:ln>
                          <a:solidFill>
                            <a:srgbClr val="0000FF"/>
                          </a:solidFill>
                          <a:effectLst/>
                          <a:latin typeface="Times New Roman" pitchFamily="-108" charset="0"/>
                          <a:ea typeface="Times New Roman" pitchFamily="-108" charset="0"/>
                          <a:cs typeface="Times New Roman" pitchFamily="-108" charset="0"/>
                        </a:rPr>
                        <a:t>. Luminosity x1</a:t>
                      </a:r>
                      <a:r>
                        <a:rPr kumimoji="0" lang="en-US" sz="1400" b="1" i="0" u="none" strike="noStrike" cap="none" normalizeH="0" baseline="0" dirty="0">
                          <a:ln>
                            <a:noFill/>
                          </a:ln>
                          <a:solidFill>
                            <a:srgbClr val="0000FF"/>
                          </a:solidFill>
                          <a:effectLst/>
                          <a:latin typeface="Times New Roman" pitchFamily="-108" charset="0"/>
                          <a:ea typeface="Times New Roman" pitchFamily="-108" charset="0"/>
                          <a:cs typeface="Times New Roman" pitchFamily="-108" charset="0"/>
                        </a:rPr>
                        <a:t>.e33 cm</a:t>
                      </a:r>
                      <a:r>
                        <a:rPr kumimoji="0" lang="en-US" sz="1400" b="1" i="0" u="none" strike="noStrike" cap="none" normalizeH="0" baseline="30000" dirty="0">
                          <a:ln>
                            <a:noFill/>
                          </a:ln>
                          <a:solidFill>
                            <a:srgbClr val="0000FF"/>
                          </a:solidFill>
                          <a:effectLst/>
                          <a:latin typeface="Times New Roman" pitchFamily="-108" charset="0"/>
                          <a:ea typeface="Times New Roman" pitchFamily="-108" charset="0"/>
                          <a:cs typeface="Times New Roman" pitchFamily="-108" charset="0"/>
                        </a:rPr>
                        <a:t>-2</a:t>
                      </a:r>
                      <a:r>
                        <a:rPr kumimoji="0" lang="en-US" sz="1400" b="1" i="0" u="none" strike="noStrike" cap="none" normalizeH="0" baseline="0" dirty="0">
                          <a:ln>
                            <a:noFill/>
                          </a:ln>
                          <a:solidFill>
                            <a:srgbClr val="0000FF"/>
                          </a:solidFill>
                          <a:effectLst/>
                          <a:latin typeface="Times New Roman" pitchFamily="-108" charset="0"/>
                          <a:ea typeface="Times New Roman" pitchFamily="-108" charset="0"/>
                          <a:cs typeface="Times New Roman" pitchFamily="-108" charset="0"/>
                        </a:rPr>
                        <a:t>s</a:t>
                      </a:r>
                      <a:r>
                        <a:rPr kumimoji="0" lang="en-US" sz="1400" b="1" i="0" u="none" strike="noStrike" cap="none" normalizeH="0" baseline="30000" dirty="0">
                          <a:ln>
                            <a:noFill/>
                          </a:ln>
                          <a:solidFill>
                            <a:srgbClr val="0000FF"/>
                          </a:solidFill>
                          <a:effectLst/>
                          <a:latin typeface="Times New Roman" pitchFamily="-108" charset="0"/>
                          <a:ea typeface="Times New Roman" pitchFamily="-108" charset="0"/>
                          <a:cs typeface="Times New Roman" pitchFamily="-108" charset="0"/>
                        </a:rPr>
                        <a:t>-1</a:t>
                      </a:r>
                      <a:endParaRPr kumimoji="0" lang="en-US" sz="1400" b="1" i="0" u="none" strike="noStrike" cap="none" normalizeH="0" baseline="0" dirty="0">
                        <a:ln>
                          <a:noFill/>
                        </a:ln>
                        <a:solidFill>
                          <a:srgbClr val="0000FF"/>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000090"/>
                          </a:solidFill>
                          <a:effectLst/>
                          <a:latin typeface="Tahoma"/>
                          <a:ea typeface="Times New Roman" pitchFamily="-108" charset="0"/>
                          <a:cs typeface="Times New Roman" pitchFamily="-108" charset="0"/>
                        </a:rPr>
                        <a:t>2.6</a:t>
                      </a:r>
                      <a:r>
                        <a:rPr kumimoji="0" lang="en-US" sz="2000" b="1" i="0" u="none" strike="noStrike" cap="none" normalizeH="0" baseline="0" dirty="0" smtClean="0">
                          <a:ln>
                            <a:noFill/>
                          </a:ln>
                          <a:solidFill>
                            <a:srgbClr val="000090"/>
                          </a:solidFill>
                          <a:effectLst/>
                          <a:latin typeface="Wingdings"/>
                          <a:ea typeface="Wingdings"/>
                          <a:cs typeface="Wingdings"/>
                        </a:rPr>
                        <a:t></a:t>
                      </a:r>
                      <a:r>
                        <a:rPr kumimoji="0" lang="en-US" sz="2000" b="1" i="0" u="none" strike="noStrike" cap="none" normalizeH="0" baseline="0" dirty="0" smtClean="0">
                          <a:ln>
                            <a:noFill/>
                          </a:ln>
                          <a:solidFill>
                            <a:srgbClr val="000090"/>
                          </a:solidFill>
                          <a:effectLst/>
                          <a:latin typeface="Tahoma"/>
                          <a:ea typeface="Times New Roman" pitchFamily="-108" charset="0"/>
                          <a:cs typeface="Times New Roman" pitchFamily="-108" charset="0"/>
                        </a:rPr>
                        <a:t>10</a:t>
                      </a:r>
                      <a:r>
                        <a:rPr kumimoji="0" lang="en-US" sz="20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 33 </a:t>
                      </a:r>
                      <a:r>
                        <a:rPr kumimoji="0" lang="en-US" sz="2000" b="1" i="0" u="none" strike="noStrike" cap="none" normalizeH="0" baseline="0" dirty="0" smtClean="0">
                          <a:ln>
                            <a:noFill/>
                          </a:ln>
                          <a:solidFill>
                            <a:srgbClr val="000090"/>
                          </a:solidFill>
                          <a:effectLst/>
                          <a:latin typeface="Tahoma"/>
                          <a:ea typeface="Times New Roman" pitchFamily="-108" charset="0"/>
                          <a:cs typeface="Times New Roman" pitchFamily="-108" charset="0"/>
                        </a:rPr>
                        <a:t>cm</a:t>
                      </a:r>
                      <a:r>
                        <a:rPr kumimoji="0" lang="en-US" sz="20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-2 </a:t>
                      </a:r>
                      <a:r>
                        <a:rPr kumimoji="0" lang="en-US" sz="2000" b="1" i="0" u="none" strike="noStrike" cap="none" normalizeH="0" baseline="0" dirty="0" smtClean="0">
                          <a:ln>
                            <a:noFill/>
                          </a:ln>
                          <a:solidFill>
                            <a:srgbClr val="000090"/>
                          </a:solidFill>
                          <a:effectLst/>
                          <a:latin typeface="Tahoma"/>
                          <a:ea typeface="Times New Roman" pitchFamily="-108" charset="0"/>
                          <a:cs typeface="Times New Roman" pitchFamily="-108" charset="0"/>
                        </a:rPr>
                        <a:t>s</a:t>
                      </a:r>
                      <a:r>
                        <a:rPr kumimoji="0" lang="en-US" sz="20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-1</a:t>
                      </a:r>
                      <a:endParaRPr kumimoji="0" lang="en-US" sz="2000" b="1" i="0" u="none" strike="noStrike" cap="none" normalizeH="0" baseline="30000" dirty="0">
                        <a:ln>
                          <a:noFill/>
                        </a:ln>
                        <a:solidFill>
                          <a:srgbClr val="000090"/>
                        </a:solidFill>
                        <a:effectLst/>
                        <a:latin typeface="Tahoma"/>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0.53</a:t>
                      </a:r>
                      <a:r>
                        <a:rPr kumimoji="0" lang="en-US" sz="1800" b="1" i="0" u="none" strike="noStrike" cap="none" normalizeH="0" baseline="0" dirty="0" smtClean="0">
                          <a:ln>
                            <a:noFill/>
                          </a:ln>
                          <a:solidFill>
                            <a:srgbClr val="000090"/>
                          </a:solidFill>
                          <a:effectLst/>
                          <a:latin typeface="Wingdings"/>
                          <a:ea typeface="Wingdings"/>
                          <a:cs typeface="Wingdings"/>
                        </a:rPr>
                        <a:t></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10</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 33 </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cm</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-2 </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s</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-1</a:t>
                      </a:r>
                      <a:endParaRPr kumimoji="0" lang="en-US" sz="1800" b="1" i="0" u="none" strike="noStrike" cap="none" normalizeH="0" baseline="30000" dirty="0">
                        <a:ln>
                          <a:noFill/>
                        </a:ln>
                        <a:solidFill>
                          <a:srgbClr val="000090"/>
                        </a:solidFill>
                        <a:effectLst/>
                        <a:latin typeface="Tahoma"/>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411019">
                <a:tc v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0.87</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0.18</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3237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3366FF"/>
                          </a:solidFill>
                          <a:effectLst/>
                          <a:latin typeface="Times New Roman" pitchFamily="-108" charset="0"/>
                          <a:ea typeface="Times New Roman" pitchFamily="-108" charset="0"/>
                          <a:cs typeface="Times New Roman" pitchFamily="-108" charset="0"/>
                        </a:rPr>
                        <a:t>Luminosity integral /</a:t>
                      </a:r>
                      <a:r>
                        <a:rPr kumimoji="0" lang="en-US" sz="1400" b="1" i="0" u="none" strike="noStrike" cap="none" normalizeH="0" baseline="0" dirty="0" smtClean="0">
                          <a:ln>
                            <a:noFill/>
                          </a:ln>
                          <a:solidFill>
                            <a:srgbClr val="3366FF"/>
                          </a:solidFill>
                          <a:effectLst/>
                          <a:latin typeface="Times New Roman" pitchFamily="-108" charset="0"/>
                          <a:ea typeface="Times New Roman" pitchFamily="-108" charset="0"/>
                          <a:cs typeface="Times New Roman" pitchFamily="-108" charset="0"/>
                        </a:rPr>
                        <a:t>week  </a:t>
                      </a:r>
                      <a:r>
                        <a:rPr kumimoji="0" lang="en-US" sz="1600" b="1" i="0" u="none" strike="noStrike" cap="none" normalizeH="0" baseline="0" dirty="0" smtClean="0">
                          <a:ln>
                            <a:noFill/>
                          </a:ln>
                          <a:solidFill>
                            <a:srgbClr val="000090"/>
                          </a:solidFill>
                          <a:effectLst/>
                          <a:latin typeface="Tahoma"/>
                          <a:ea typeface="Times New Roman" pitchFamily="-108" charset="0"/>
                          <a:cs typeface="Times New Roman" pitchFamily="-108" charset="0"/>
                        </a:rPr>
                        <a:t>pb</a:t>
                      </a:r>
                      <a:r>
                        <a:rPr kumimoji="0" lang="en-US" sz="1600" b="1" i="0" u="none" strike="noStrike" cap="none" normalizeH="0" baseline="30000" dirty="0">
                          <a:ln>
                            <a:noFill/>
                          </a:ln>
                          <a:solidFill>
                            <a:srgbClr val="000090"/>
                          </a:solidFill>
                          <a:effectLst/>
                          <a:latin typeface="Tahoma"/>
                          <a:ea typeface="Times New Roman" pitchFamily="-108" charset="0"/>
                          <a:cs typeface="Times New Roman" pitchFamily="-108" charset="0"/>
                        </a:rPr>
                        <a:t>-1</a:t>
                      </a:r>
                      <a:endParaRPr kumimoji="0" lang="en-US" sz="1600" b="1" i="0" u="none" strike="noStrike" cap="none" normalizeH="0" baseline="0" dirty="0">
                        <a:ln>
                          <a:noFill/>
                        </a:ln>
                        <a:solidFill>
                          <a:srgbClr val="000090"/>
                        </a:solidFill>
                        <a:effectLst/>
                        <a:latin typeface="Tahoma"/>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530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990000"/>
                          </a:solidFill>
                          <a:effectLst/>
                          <a:latin typeface="Times New Roman" pitchFamily="-108" charset="0"/>
                          <a:ea typeface="Times New Roman" pitchFamily="-108" charset="0"/>
                          <a:cs typeface="Times New Roman" pitchFamily="-108" charset="0"/>
                        </a:rPr>
                        <a:t>105</a:t>
                      </a:r>
                      <a:endParaRPr kumimoji="0" lang="en-US" sz="1400" b="1" i="0" u="none" strike="noStrike" cap="none" normalizeH="0" baseline="0" dirty="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bl>
          </a:graphicData>
        </a:graphic>
      </p:graphicFrame>
      <p:sp>
        <p:nvSpPr>
          <p:cNvPr id="13" name="Slide Number Placeholder 8"/>
          <p:cNvSpPr txBox="1">
            <a:spLocks/>
          </p:cNvSpPr>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E2727AA-59AD-0649-BE7C-065A8688C611}" type="slidenum">
              <a:rPr kumimoji="0" lang="en-US" sz="1200" b="0" i="0" u="none" strike="noStrike" kern="1200" cap="none" spc="0" normalizeH="0" baseline="0" noProof="0" smtClean="0">
                <a:ln>
                  <a:noFill/>
                </a:ln>
                <a:solidFill>
                  <a:srgbClr val="000090"/>
                </a:solidFill>
                <a:effectLst/>
                <a:uLnTx/>
                <a:uFillTx/>
                <a:latin typeface="Tahom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912813" y="203200"/>
            <a:ext cx="7318375" cy="457200"/>
          </a:xfrm>
        </p:spPr>
        <p:txBody>
          <a:bodyPr/>
          <a:lstStyle/>
          <a:p>
            <a:pPr eaLnBrk="1" hangingPunct="1"/>
            <a:r>
              <a:rPr lang="en-US" sz="2800"/>
              <a:t>ERL-based eRHIC Parameters: e-Au mode</a:t>
            </a:r>
          </a:p>
        </p:txBody>
      </p:sp>
      <p:sp>
        <p:nvSpPr>
          <p:cNvPr id="22531" name="Line 3"/>
          <p:cNvSpPr>
            <a:spLocks noChangeShapeType="1"/>
          </p:cNvSpPr>
          <p:nvPr/>
        </p:nvSpPr>
        <p:spPr bwMode="auto">
          <a:xfrm>
            <a:off x="5549900" y="386080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22532" name="Line 4"/>
          <p:cNvSpPr>
            <a:spLocks noChangeShapeType="1"/>
          </p:cNvSpPr>
          <p:nvPr/>
        </p:nvSpPr>
        <p:spPr bwMode="auto">
          <a:xfrm>
            <a:off x="5549900" y="3860800"/>
            <a:ext cx="0" cy="0"/>
          </a:xfrm>
          <a:prstGeom prst="line">
            <a:avLst/>
          </a:prstGeom>
          <a:noFill/>
          <a:ln w="12700" cap="rnd">
            <a:solidFill>
              <a:srgbClr val="000000"/>
            </a:solidFill>
            <a:round/>
            <a:headEnd/>
            <a:tailEnd/>
          </a:ln>
        </p:spPr>
        <p:txBody>
          <a:bodyPr>
            <a:prstTxWarp prst="textNoShape">
              <a:avLst/>
            </a:prstTxWarp>
          </a:bodyPr>
          <a:lstStyle/>
          <a:p>
            <a:endParaRPr lang="en-US"/>
          </a:p>
        </p:txBody>
      </p:sp>
      <p:sp>
        <p:nvSpPr>
          <p:cNvPr id="22533" name="Line 5"/>
          <p:cNvSpPr>
            <a:spLocks noChangeShapeType="1"/>
          </p:cNvSpPr>
          <p:nvPr/>
        </p:nvSpPr>
        <p:spPr bwMode="auto">
          <a:xfrm>
            <a:off x="5549900" y="3738563"/>
            <a:ext cx="0" cy="0"/>
          </a:xfrm>
          <a:prstGeom prst="line">
            <a:avLst/>
          </a:prstGeom>
          <a:noFill/>
          <a:ln w="12700" cap="rnd">
            <a:solidFill>
              <a:srgbClr val="000000"/>
            </a:solidFill>
            <a:round/>
            <a:headEnd/>
            <a:tailEnd/>
          </a:ln>
        </p:spPr>
        <p:txBody>
          <a:bodyPr>
            <a:prstTxWarp prst="textNoShape">
              <a:avLst/>
            </a:prstTxWarp>
          </a:bodyPr>
          <a:lstStyle/>
          <a:p>
            <a:endParaRPr lang="en-US"/>
          </a:p>
        </p:txBody>
      </p:sp>
      <p:graphicFrame>
        <p:nvGraphicFramePr>
          <p:cNvPr id="61446" name="Group 6"/>
          <p:cNvGraphicFramePr>
            <a:graphicFrameLocks noGrp="1"/>
          </p:cNvGraphicFramePr>
          <p:nvPr/>
        </p:nvGraphicFramePr>
        <p:xfrm>
          <a:off x="228600" y="838200"/>
          <a:ext cx="8686800" cy="5576253"/>
        </p:xfrm>
        <a:graphic>
          <a:graphicData uri="http://schemas.openxmlformats.org/drawingml/2006/table">
            <a:tbl>
              <a:tblPr/>
              <a:tblGrid>
                <a:gridCol w="4133850"/>
                <a:gridCol w="1138238"/>
                <a:gridCol w="1138237"/>
                <a:gridCol w="1138238"/>
                <a:gridCol w="1138237"/>
              </a:tblGrid>
              <a:tr h="288925">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a:ln>
                          <a:noFill/>
                        </a:ln>
                        <a:solidFill>
                          <a:schemeClr val="accent2"/>
                        </a:solidFill>
                        <a:effectLst/>
                        <a:latin typeface="Times New Roman" pitchFamily="-10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High energy setup</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Low energy setup</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287338">
                <a:tc v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Au</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e</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Au</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Times New Roman" pitchFamily="-108" charset="0"/>
                          <a:ea typeface="Times New Roman" pitchFamily="-108" charset="0"/>
                          <a:cs typeface="Times New Roman" pitchFamily="-108" charset="0"/>
                        </a:rPr>
                        <a:t>e</a:t>
                      </a:r>
                      <a:endParaRPr kumimoji="0" lang="en-US" sz="1400" b="1" i="0" u="none" strike="noStrike" cap="none" normalizeH="0" baseline="0">
                        <a:ln>
                          <a:noFill/>
                        </a:ln>
                        <a:solidFill>
                          <a:schemeClr val="accent2"/>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287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Energy, GeV</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100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50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3</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4540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Number of bunches</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166</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166</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7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Bunch spacing, ns</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7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Bunch intensity, 10</a:t>
                      </a:r>
                      <a:r>
                        <a:rPr kumimoji="0" lang="en-US" sz="1400" b="1" i="0" u="none" strike="noStrike" cap="none" normalizeH="0" baseline="30000">
                          <a:ln>
                            <a:noFill/>
                          </a:ln>
                          <a:solidFill>
                            <a:srgbClr val="008000"/>
                          </a:solidFill>
                          <a:effectLst/>
                          <a:latin typeface="Times New Roman" pitchFamily="-108" charset="0"/>
                          <a:ea typeface="Times New Roman" pitchFamily="-108" charset="0"/>
                          <a:cs typeface="Times New Roman" pitchFamily="-108" charset="0"/>
                        </a:rPr>
                        <a:t>11</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1.2</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1.2</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5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8000"/>
                          </a:solidFill>
                          <a:effectLst/>
                          <a:latin typeface="Times New Roman" pitchFamily="-108" charset="0"/>
                          <a:ea typeface="Times New Roman" pitchFamily="-108" charset="0"/>
                          <a:cs typeface="Times New Roman" pitchFamily="-108" charset="0"/>
                        </a:rPr>
                        <a:t>Beam current, mA</a:t>
                      </a:r>
                      <a:endParaRPr kumimoji="0" lang="en-US" sz="1400" b="1" i="0" u="none" strike="noStrike" cap="none" normalizeH="0" baseline="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180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260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180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260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534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rPr>
                        <a:t>Normalized 95% </a:t>
                      </a:r>
                      <a:r>
                        <a:rPr kumimoji="0" lang="en-US" sz="1400" b="1" i="0" u="none" strike="noStrike" cap="none" normalizeH="0" baseline="0" dirty="0" err="1" smtClean="0">
                          <a:ln>
                            <a:noFill/>
                          </a:ln>
                          <a:solidFill>
                            <a:srgbClr val="008000"/>
                          </a:solidFill>
                          <a:effectLst/>
                          <a:latin typeface="Times New Roman" pitchFamily="-108" charset="0"/>
                        </a:rPr>
                        <a:t>emittance</a:t>
                      </a:r>
                      <a:r>
                        <a:rPr kumimoji="0" lang="en-US" sz="1400" b="1" i="0" u="none" strike="noStrike" cap="none" normalizeH="0" baseline="0" dirty="0" smtClean="0">
                          <a:ln>
                            <a:noFill/>
                          </a:ln>
                          <a:solidFill>
                            <a:srgbClr val="008000"/>
                          </a:solidFill>
                          <a:effectLst/>
                          <a:latin typeface="Times New Roman" pitchFamily="-108" charset="0"/>
                        </a:rPr>
                        <a:t>  (</a:t>
                      </a:r>
                      <a:r>
                        <a:rPr kumimoji="0" lang="en-US" sz="1400" b="1" i="0" u="none" strike="noStrike" cap="none" normalizeH="0" baseline="0" dirty="0" err="1" smtClean="0">
                          <a:ln>
                            <a:noFill/>
                          </a:ln>
                          <a:solidFill>
                            <a:srgbClr val="008000"/>
                          </a:solidFill>
                          <a:effectLst/>
                          <a:latin typeface="Symbol" pitchFamily="-108" charset="2"/>
                        </a:rPr>
                        <a:t>p</a:t>
                      </a:r>
                      <a:r>
                        <a:rPr kumimoji="0" lang="en-US" sz="1400" b="1" i="0" u="none" strike="noStrike" cap="none" normalizeH="0" baseline="0" dirty="0" smtClean="0">
                          <a:ln>
                            <a:noFill/>
                          </a:ln>
                          <a:solidFill>
                            <a:srgbClr val="008000"/>
                          </a:solidFill>
                          <a:effectLst/>
                          <a:latin typeface="Times New Roman" pitchFamily="-108" charset="0"/>
                        </a:rPr>
                        <a:t> </a:t>
                      </a:r>
                      <a:r>
                        <a:rPr kumimoji="0" lang="en-US" sz="1400" b="1" i="0" u="none" strike="noStrike" cap="none" normalizeH="0" baseline="0" dirty="0" err="1">
                          <a:ln>
                            <a:noFill/>
                          </a:ln>
                          <a:solidFill>
                            <a:srgbClr val="008000"/>
                          </a:solidFill>
                          <a:effectLst/>
                          <a:latin typeface="Times New Roman" pitchFamily="-108" charset="0"/>
                        </a:rPr>
                        <a:t>mm.</a:t>
                      </a:r>
                      <a:r>
                        <a:rPr kumimoji="0" lang="en-US" sz="1400" b="1" i="0" u="none" strike="noStrike" cap="none" normalizeH="0" baseline="0" dirty="0" err="1" smtClean="0">
                          <a:ln>
                            <a:noFill/>
                          </a:ln>
                          <a:solidFill>
                            <a:srgbClr val="008000"/>
                          </a:solidFill>
                          <a:effectLst/>
                          <a:latin typeface="Times New Roman" pitchFamily="-108" charset="0"/>
                        </a:rPr>
                        <a:t>mrad</a:t>
                      </a:r>
                      <a:r>
                        <a:rPr kumimoji="0" lang="en-US" sz="1400" b="1" i="0" u="none" strike="noStrike" cap="none" normalizeH="0" baseline="0" dirty="0" smtClean="0">
                          <a:ln>
                            <a:noFill/>
                          </a:ln>
                          <a:solidFill>
                            <a:srgbClr val="008000"/>
                          </a:solidFill>
                          <a:effectLst/>
                          <a:latin typeface="Times New Roman" pitchFamily="-108" charset="0"/>
                        </a:rPr>
                        <a:t>)</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2.4</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460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CC0000"/>
                          </a:solidFill>
                          <a:effectLst/>
                          <a:latin typeface="Times New Roman" pitchFamily="-108" charset="0"/>
                          <a:ea typeface="Times New Roman" pitchFamily="-108" charset="0"/>
                          <a:cs typeface="Times New Roman" pitchFamily="-108" charset="0"/>
                        </a:rPr>
                        <a:t>2.4</a:t>
                      </a:r>
                      <a:endParaRPr kumimoji="0" lang="en-US" sz="1400" b="1" i="0" u="none" strike="noStrike" cap="none" normalizeH="0" baseline="0">
                        <a:ln>
                          <a:noFill/>
                        </a:ln>
                        <a:solidFill>
                          <a:srgbClr val="CC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270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5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err="1">
                          <a:ln>
                            <a:noFill/>
                          </a:ln>
                          <a:solidFill>
                            <a:srgbClr val="008000"/>
                          </a:solidFill>
                          <a:effectLst/>
                          <a:latin typeface="Times New Roman" pitchFamily="-108" charset="0"/>
                          <a:ea typeface="Times New Roman" pitchFamily="-108" charset="0"/>
                          <a:cs typeface="Times New Roman" pitchFamily="-108" charset="0"/>
                        </a:rPr>
                        <a:t>Rms</a:t>
                      </a:r>
                      <a:r>
                        <a:rPr kumimoji="0" lang="fr-FR"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 </a:t>
                      </a:r>
                      <a:r>
                        <a:rPr kumimoji="0" lang="fr-FR" sz="1400" b="1" i="0" u="none" strike="noStrike" cap="none" normalizeH="0" baseline="0" dirty="0" err="1" smtClean="0">
                          <a:ln>
                            <a:noFill/>
                          </a:ln>
                          <a:solidFill>
                            <a:srgbClr val="008000"/>
                          </a:solidFill>
                          <a:effectLst/>
                          <a:latin typeface="Times New Roman" pitchFamily="-108" charset="0"/>
                          <a:ea typeface="Times New Roman" pitchFamily="-108" charset="0"/>
                          <a:cs typeface="Times New Roman" pitchFamily="-108" charset="0"/>
                        </a:rPr>
                        <a:t>emittance</a:t>
                      </a:r>
                      <a:r>
                        <a:rPr kumimoji="0" lang="fr-FR"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  (nm)</a:t>
                      </a:r>
                      <a:endParaRPr kumimoji="0" lang="fr-FR"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990000"/>
                          </a:solidFill>
                          <a:effectLst/>
                          <a:latin typeface="Times New Roman" pitchFamily="-108" charset="0"/>
                          <a:ea typeface="Times New Roman" pitchFamily="-108" charset="0"/>
                          <a:cs typeface="Times New Roman" pitchFamily="-108" charset="0"/>
                        </a:rPr>
                        <a:t>3.7</a:t>
                      </a:r>
                      <a:endParaRPr kumimoji="0" lang="en-US" sz="1400" b="1" i="0" u="none" strike="noStrike" cap="none" normalizeH="0" baseline="0" dirty="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3.8</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7.8</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7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err="1">
                          <a:ln>
                            <a:noFill/>
                          </a:ln>
                          <a:solidFill>
                            <a:srgbClr val="008000"/>
                          </a:solidFill>
                          <a:effectLst/>
                          <a:latin typeface="Symbol" pitchFamily="-108" charset="2"/>
                          <a:ea typeface="Times New Roman" pitchFamily="-108" charset="0"/>
                          <a:cs typeface="Times New Roman" pitchFamily="-108" charset="0"/>
                        </a:rPr>
                        <a:t>b</a:t>
                      </a: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  </a:t>
                      </a:r>
                      <a:r>
                        <a:rPr kumimoji="0" lang="en-US" sz="1400" b="1" i="0" u="none" strike="noStrike" cap="none" normalizeH="0" baseline="0" dirty="0" err="1">
                          <a:ln>
                            <a:noFill/>
                          </a:ln>
                          <a:solidFill>
                            <a:srgbClr val="008000"/>
                          </a:solidFill>
                          <a:effectLst/>
                          <a:latin typeface="Times New Roman" pitchFamily="-108" charset="0"/>
                          <a:ea typeface="Times New Roman" pitchFamily="-108" charset="0"/>
                          <a:cs typeface="Times New Roman" pitchFamily="-108" charset="0"/>
                        </a:rPr>
                        <a:t>x/</a:t>
                      </a:r>
                      <a:r>
                        <a:rPr kumimoji="0" lang="en-US" sz="1400" b="1" i="0" u="none" strike="noStrike" cap="none" normalizeH="0" baseline="0" dirty="0" err="1" smtClean="0">
                          <a:ln>
                            <a:noFill/>
                          </a:ln>
                          <a:solidFill>
                            <a:srgbClr val="008000"/>
                          </a:solidFill>
                          <a:effectLst/>
                          <a:latin typeface="Times New Roman" pitchFamily="-108" charset="0"/>
                          <a:ea typeface="Times New Roman" pitchFamily="-108" charset="0"/>
                          <a:cs typeface="Times New Roman" pitchFamily="-108" charset="0"/>
                        </a:rPr>
                        <a:t>y</a:t>
                      </a: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 </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 (cm)</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990000"/>
                          </a:solidFill>
                          <a:effectLst/>
                          <a:latin typeface="Times New Roman" pitchFamily="-108" charset="0"/>
                          <a:ea typeface="Times New Roman" pitchFamily="-108" charset="0"/>
                          <a:cs typeface="Times New Roman" pitchFamily="-108" charset="0"/>
                        </a:rPr>
                        <a:t>26</a:t>
                      </a:r>
                      <a:endParaRPr kumimoji="0" lang="en-US" sz="1400" b="1" i="0" u="none" strike="noStrike" cap="none" normalizeH="0" baseline="0" dirty="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26</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7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Beam-beam </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parameters  </a:t>
                      </a:r>
                      <a:r>
                        <a:rPr kumimoji="0" lang="en-US" sz="1400" b="1" i="0" u="none" strike="noStrike" cap="none" normalizeH="0" baseline="0" dirty="0" err="1">
                          <a:ln>
                            <a:noFill/>
                          </a:ln>
                          <a:solidFill>
                            <a:srgbClr val="008000"/>
                          </a:solidFill>
                          <a:effectLst/>
                          <a:latin typeface="Times New Roman" pitchFamily="-108" charset="0"/>
                          <a:ea typeface="Times New Roman" pitchFamily="-108" charset="0"/>
                          <a:cs typeface="Times New Roman" pitchFamily="-108" charset="0"/>
                        </a:rPr>
                        <a:t>x/y</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0.015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0.26</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0.015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0.43</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5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err="1">
                          <a:ln>
                            <a:noFill/>
                          </a:ln>
                          <a:solidFill>
                            <a:srgbClr val="008000"/>
                          </a:solidFill>
                          <a:effectLst/>
                          <a:latin typeface="Times New Roman" pitchFamily="-108" charset="0"/>
                          <a:ea typeface="Times New Roman" pitchFamily="-108" charset="0"/>
                          <a:cs typeface="Times New Roman" pitchFamily="-108" charset="0"/>
                        </a:rPr>
                        <a:t>Rms</a:t>
                      </a: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 bunch </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length  (cm)</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20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r>
              <a:tr h="287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Polarization   (%)</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990000"/>
                          </a:solidFill>
                          <a:effectLst/>
                          <a:latin typeface="Times New Roman" pitchFamily="-108" charset="0"/>
                          <a:ea typeface="Times New Roman" pitchFamily="-108" charset="0"/>
                          <a:cs typeface="Times New Roman" pitchFamily="-108" charset="0"/>
                        </a:rPr>
                        <a:t>0</a:t>
                      </a:r>
                      <a:endParaRPr kumimoji="0" lang="en-US" sz="1400" b="1" i="0" u="none" strike="noStrike" cap="none" normalizeH="0" baseline="0" dirty="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r>
              <a:tr h="341313">
                <a:tc rowSpan="2">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Peak </a:t>
                      </a:r>
                      <a:r>
                        <a:rPr kumimoji="0" lang="en-US" sz="1400" b="1" i="0" u="none" strike="noStrike" cap="none" normalizeH="0" baseline="0" dirty="0" err="1">
                          <a:ln>
                            <a:noFill/>
                          </a:ln>
                          <a:solidFill>
                            <a:srgbClr val="008000"/>
                          </a:solidFill>
                          <a:effectLst/>
                          <a:latin typeface="Times New Roman" pitchFamily="-108" charset="0"/>
                          <a:ea typeface="Times New Roman" pitchFamily="-108" charset="0"/>
                          <a:cs typeface="Times New Roman" pitchFamily="-108" charset="0"/>
                        </a:rPr>
                        <a:t>e</a:t>
                      </a: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-nucleon </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luminosity      </a:t>
                      </a:r>
                      <a:endParaRPr kumimoji="0" lang="en-US" sz="1400" b="1" i="0" u="none" strike="noStrike" cap="none" normalizeH="0" baseline="30000" dirty="0" smtClean="0">
                        <a:ln>
                          <a:noFill/>
                        </a:ln>
                        <a:solidFill>
                          <a:srgbClr val="008000"/>
                        </a:solidFill>
                        <a:effectLst/>
                        <a:latin typeface="Times New Roman" pitchFamily="-108" charset="0"/>
                        <a:ea typeface="Times New Roman" pitchFamily="-108" charset="0"/>
                        <a:cs typeface="Times New Roman" pitchFamily="-10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Average </a:t>
                      </a:r>
                      <a:r>
                        <a:rPr kumimoji="0" lang="en-US" sz="1400" b="1" i="0" u="none" strike="noStrike" cap="none" normalizeH="0" baseline="0" dirty="0" err="1">
                          <a:ln>
                            <a:noFill/>
                          </a:ln>
                          <a:solidFill>
                            <a:srgbClr val="008000"/>
                          </a:solidFill>
                          <a:effectLst/>
                          <a:latin typeface="Times New Roman" pitchFamily="-108" charset="0"/>
                          <a:ea typeface="Times New Roman" pitchFamily="-108" charset="0"/>
                          <a:cs typeface="Times New Roman" pitchFamily="-108" charset="0"/>
                        </a:rPr>
                        <a:t>e</a:t>
                      </a: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-nucleon </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luminosity    </a:t>
                      </a: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1.e33 cm</a:t>
                      </a:r>
                      <a:r>
                        <a:rPr kumimoji="0" lang="en-US" sz="1400" b="1" i="0" u="none" strike="noStrike" cap="none" normalizeH="0" baseline="30000" dirty="0">
                          <a:ln>
                            <a:noFill/>
                          </a:ln>
                          <a:solidFill>
                            <a:srgbClr val="008000"/>
                          </a:solidFill>
                          <a:effectLst/>
                          <a:latin typeface="Times New Roman" pitchFamily="-108" charset="0"/>
                          <a:ea typeface="Times New Roman" pitchFamily="-108" charset="0"/>
                          <a:cs typeface="Times New Roman" pitchFamily="-108" charset="0"/>
                        </a:rPr>
                        <a:t>-2</a:t>
                      </a: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s</a:t>
                      </a:r>
                      <a:r>
                        <a:rPr kumimoji="0" lang="en-US" sz="1400" b="1" i="0" u="none" strike="noStrike" cap="none" normalizeH="0" baseline="30000" dirty="0">
                          <a:ln>
                            <a:noFill/>
                          </a:ln>
                          <a:solidFill>
                            <a:srgbClr val="008000"/>
                          </a:solidFill>
                          <a:effectLst/>
                          <a:latin typeface="Times New Roman" pitchFamily="-108" charset="0"/>
                          <a:ea typeface="Times New Roman" pitchFamily="-108" charset="0"/>
                          <a:cs typeface="Times New Roman" pitchFamily="-108" charset="0"/>
                        </a:rPr>
                        <a:t>-1</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2.9</a:t>
                      </a:r>
                      <a:r>
                        <a:rPr kumimoji="0" lang="en-US" sz="1800" b="1" i="0" u="none" strike="noStrike" cap="none" normalizeH="0" baseline="0" dirty="0" smtClean="0">
                          <a:ln>
                            <a:noFill/>
                          </a:ln>
                          <a:solidFill>
                            <a:srgbClr val="000090"/>
                          </a:solidFill>
                          <a:effectLst/>
                          <a:latin typeface="Wingdings"/>
                          <a:ea typeface="Wingdings"/>
                          <a:cs typeface="Wingdings"/>
                        </a:rPr>
                        <a:t></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10</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33</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 cm</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-2 </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s</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-1</a:t>
                      </a:r>
                      <a:endParaRPr kumimoji="0" lang="en-US" sz="1800" b="1" i="0" u="none" strike="noStrike" cap="none" normalizeH="0" baseline="30000" dirty="0">
                        <a:ln>
                          <a:noFill/>
                        </a:ln>
                        <a:solidFill>
                          <a:srgbClr val="000090"/>
                        </a:solidFill>
                        <a:effectLst/>
                        <a:latin typeface="Tahoma"/>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1.5</a:t>
                      </a:r>
                      <a:r>
                        <a:rPr kumimoji="0" lang="en-US" sz="1800" b="1" i="0" u="none" strike="noStrike" cap="none" normalizeH="0" baseline="0" dirty="0" smtClean="0">
                          <a:ln>
                            <a:noFill/>
                          </a:ln>
                          <a:solidFill>
                            <a:srgbClr val="000090"/>
                          </a:solidFill>
                          <a:effectLst/>
                          <a:latin typeface="Wingdings"/>
                          <a:ea typeface="Wingdings"/>
                          <a:cs typeface="Wingdings"/>
                        </a:rPr>
                        <a:t></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10</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33</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 cm</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-2 </a:t>
                      </a:r>
                      <a:r>
                        <a:rPr kumimoji="0" lang="en-US" sz="1800" b="1" i="0" u="none" strike="noStrike" cap="none" normalizeH="0" baseline="0" dirty="0" smtClean="0">
                          <a:ln>
                            <a:noFill/>
                          </a:ln>
                          <a:solidFill>
                            <a:srgbClr val="000090"/>
                          </a:solidFill>
                          <a:effectLst/>
                          <a:latin typeface="Tahoma"/>
                          <a:ea typeface="Times New Roman" pitchFamily="-108" charset="0"/>
                          <a:cs typeface="Times New Roman" pitchFamily="-108" charset="0"/>
                        </a:rPr>
                        <a:t>s</a:t>
                      </a:r>
                      <a:r>
                        <a:rPr kumimoji="0" lang="en-US" sz="1800" b="1" i="0" u="none" strike="noStrike" cap="none" normalizeH="0" baseline="30000" dirty="0" smtClean="0">
                          <a:ln>
                            <a:noFill/>
                          </a:ln>
                          <a:solidFill>
                            <a:srgbClr val="000090"/>
                          </a:solidFill>
                          <a:effectLst/>
                          <a:latin typeface="Tahoma"/>
                          <a:ea typeface="Times New Roman" pitchFamily="-108" charset="0"/>
                          <a:cs typeface="Times New Roman" pitchFamily="-108" charset="0"/>
                        </a:rPr>
                        <a:t>-1</a:t>
                      </a:r>
                      <a:endParaRPr kumimoji="0" lang="en-US" sz="1800" b="1" i="0" u="none" strike="noStrike" cap="none" normalizeH="0" baseline="30000" dirty="0" smtClean="0">
                        <a:ln>
                          <a:noFill/>
                        </a:ln>
                        <a:solidFill>
                          <a:srgbClr val="000090"/>
                        </a:solidFill>
                        <a:effectLst/>
                        <a:latin typeface="Tahoma"/>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285750">
                <a:tc v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1.0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0.5</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287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8000"/>
                          </a:solidFill>
                          <a:effectLst/>
                          <a:latin typeface="Times New Roman" pitchFamily="-108" charset="0"/>
                          <a:ea typeface="Times New Roman" pitchFamily="-108" charset="0"/>
                          <a:cs typeface="Times New Roman" pitchFamily="-108" charset="0"/>
                        </a:rPr>
                        <a:t>Luminosity integral /</a:t>
                      </a:r>
                      <a:r>
                        <a:rPr kumimoji="0" lang="en-US" sz="1400" b="1" i="0" u="none" strike="noStrike" cap="none" normalizeH="0" baseline="0" dirty="0" smtClean="0">
                          <a:ln>
                            <a:noFill/>
                          </a:ln>
                          <a:solidFill>
                            <a:srgbClr val="008000"/>
                          </a:solidFill>
                          <a:effectLst/>
                          <a:latin typeface="Times New Roman" pitchFamily="-108" charset="0"/>
                          <a:ea typeface="Times New Roman" pitchFamily="-108" charset="0"/>
                          <a:cs typeface="Times New Roman" pitchFamily="-108" charset="0"/>
                        </a:rPr>
                        <a:t>week     pb</a:t>
                      </a:r>
                      <a:r>
                        <a:rPr kumimoji="0" lang="en-US" sz="1400" b="1" i="0" u="none" strike="noStrike" cap="none" normalizeH="0" baseline="30000" dirty="0">
                          <a:ln>
                            <a:noFill/>
                          </a:ln>
                          <a:solidFill>
                            <a:srgbClr val="008000"/>
                          </a:solidFill>
                          <a:effectLst/>
                          <a:latin typeface="Times New Roman" pitchFamily="-108" charset="0"/>
                          <a:ea typeface="Times New Roman" pitchFamily="-108" charset="0"/>
                          <a:cs typeface="Times New Roman" pitchFamily="-108" charset="0"/>
                        </a:rPr>
                        <a:t>-1</a:t>
                      </a:r>
                      <a:endParaRPr kumimoji="0" lang="en-US" sz="1400" b="1" i="0" u="none" strike="noStrike" cap="none" normalizeH="0" baseline="0" dirty="0">
                        <a:ln>
                          <a:noFill/>
                        </a:ln>
                        <a:solidFill>
                          <a:srgbClr val="008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990000"/>
                          </a:solidFill>
                          <a:effectLst/>
                          <a:latin typeface="Times New Roman" pitchFamily="-108" charset="0"/>
                          <a:ea typeface="Times New Roman" pitchFamily="-108" charset="0"/>
                          <a:cs typeface="Times New Roman" pitchFamily="-108" charset="0"/>
                        </a:rPr>
                        <a:t>580</a:t>
                      </a:r>
                      <a:endParaRPr kumimoji="0" lang="en-US" sz="1400" b="1" i="0" u="none" strike="noStrike" cap="none" normalizeH="0" baseline="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990000"/>
                          </a:solidFill>
                          <a:effectLst/>
                          <a:latin typeface="Times New Roman" pitchFamily="-108" charset="0"/>
                          <a:ea typeface="Times New Roman" pitchFamily="-108" charset="0"/>
                          <a:cs typeface="Times New Roman" pitchFamily="-108" charset="0"/>
                        </a:rPr>
                        <a:t>290</a:t>
                      </a:r>
                      <a:endParaRPr kumimoji="0" lang="en-US" sz="1400" b="1" i="0" u="none" strike="noStrike" cap="none" normalizeH="0" baseline="0" dirty="0">
                        <a:ln>
                          <a:noFill/>
                        </a:ln>
                        <a:solidFill>
                          <a:srgbClr val="990000"/>
                        </a:solidFill>
                        <a:effectLst/>
                        <a:latin typeface="Times New Roman" pitchFamily="-10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bl>
          </a:graphicData>
        </a:graphic>
      </p:graphicFrame>
      <p:sp>
        <p:nvSpPr>
          <p:cNvPr id="7" name="Footer Placeholder 6"/>
          <p:cNvSpPr>
            <a:spLocks noGrp="1"/>
          </p:cNvSpPr>
          <p:nvPr>
            <p:ph type="ftr" sz="quarter" idx="10"/>
          </p:nvPr>
        </p:nvSpPr>
        <p:spPr>
          <a:xfrm>
            <a:off x="2667000" y="6553200"/>
            <a:ext cx="4724400" cy="304800"/>
          </a:xfrm>
        </p:spPr>
        <p:txBody>
          <a:bodyPr/>
          <a:lstStyle/>
          <a:p>
            <a:pPr>
              <a:defRPr/>
            </a:pPr>
            <a:r>
              <a:rPr lang="en-US" dirty="0" smtClean="0"/>
              <a:t>2009 RHIC &amp; AGS Annual Users' Meeting June 1-5 2009</a:t>
            </a:r>
            <a:endParaRPr lang="en-US" dirty="0"/>
          </a:p>
        </p:txBody>
      </p:sp>
      <p:sp>
        <p:nvSpPr>
          <p:cNvPr id="8" name="Slide Number Placeholder 8"/>
          <p:cNvSpPr txBox="1">
            <a:spLocks/>
          </p:cNvSpPr>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E2727AA-59AD-0649-BE7C-065A8688C611}" type="slidenum">
              <a:rPr kumimoji="0" lang="en-US" sz="1200" b="0" i="0" u="none" strike="noStrike" kern="1200" cap="none" spc="0" normalizeH="0" baseline="0" noProof="0" smtClean="0">
                <a:ln>
                  <a:noFill/>
                </a:ln>
                <a:solidFill>
                  <a:srgbClr val="000090"/>
                </a:solidFill>
                <a:effectLst/>
                <a:uLnTx/>
                <a:uFillTx/>
                <a:latin typeface="Tahom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0"/>
            <a:ext cx="7696200" cy="762000"/>
          </a:xfrm>
        </p:spPr>
        <p:txBody>
          <a:bodyPr/>
          <a:lstStyle/>
          <a:p>
            <a:pPr eaLnBrk="1" hangingPunct="1"/>
            <a:r>
              <a:rPr lang="en-US" sz="2800" dirty="0"/>
              <a:t>Main R&amp;D Items</a:t>
            </a:r>
          </a:p>
        </p:txBody>
      </p:sp>
      <p:sp>
        <p:nvSpPr>
          <p:cNvPr id="26627" name="Rectangle 3"/>
          <p:cNvSpPr>
            <a:spLocks noGrp="1" noChangeArrowheads="1"/>
          </p:cNvSpPr>
          <p:nvPr>
            <p:ph type="body" sz="half" idx="1"/>
          </p:nvPr>
        </p:nvSpPr>
        <p:spPr>
          <a:xfrm>
            <a:off x="533400" y="838200"/>
            <a:ext cx="8231188" cy="5410200"/>
          </a:xfrm>
        </p:spPr>
        <p:txBody>
          <a:bodyPr/>
          <a:lstStyle/>
          <a:p>
            <a:pPr marL="0" indent="0" eaLnBrk="1" hangingPunct="1"/>
            <a:r>
              <a:rPr lang="en-US" sz="2000" dirty="0" smtClean="0">
                <a:solidFill>
                  <a:srgbClr val="CC0000"/>
                </a:solidFill>
                <a:latin typeface="Tahoma"/>
              </a:rPr>
              <a:t> </a:t>
            </a:r>
            <a:r>
              <a:rPr lang="en-US" sz="2000" b="1" dirty="0" smtClean="0">
                <a:solidFill>
                  <a:srgbClr val="CC0000"/>
                </a:solidFill>
                <a:latin typeface="Tahoma"/>
              </a:rPr>
              <a:t>Electron </a:t>
            </a:r>
            <a:r>
              <a:rPr lang="en-US" sz="2000" b="1" dirty="0">
                <a:solidFill>
                  <a:srgbClr val="CC0000"/>
                </a:solidFill>
                <a:latin typeface="Tahoma"/>
              </a:rPr>
              <a:t>beam R&amp;D for ERL-based design</a:t>
            </a:r>
            <a:r>
              <a:rPr lang="en-US" sz="2000" dirty="0">
                <a:solidFill>
                  <a:srgbClr val="CC0000"/>
                </a:solidFill>
                <a:latin typeface="Tahoma"/>
              </a:rPr>
              <a:t>:</a:t>
            </a:r>
          </a:p>
          <a:p>
            <a:pPr marL="403225" lvl="1" indent="-179388" eaLnBrk="1" hangingPunct="1"/>
            <a:r>
              <a:rPr lang="en-US" sz="1800" b="1" dirty="0">
                <a:solidFill>
                  <a:srgbClr val="FF0000"/>
                </a:solidFill>
                <a:latin typeface="Tahoma"/>
                <a:ea typeface="ＭＳ Ｐゴシック" pitchFamily="-65" charset="-128"/>
              </a:rPr>
              <a:t>High intensity polarized electron source </a:t>
            </a:r>
          </a:p>
          <a:p>
            <a:pPr marL="914400" lvl="2" indent="-223838" eaLnBrk="1" hangingPunct="1"/>
            <a:r>
              <a:rPr lang="en-US" sz="1600" dirty="0">
                <a:ea typeface="ＭＳ Ｐゴシック" pitchFamily="-65" charset="-128"/>
              </a:rPr>
              <a:t>Development of large cathode guns with existing current densities ~ 50 mA/cm</a:t>
            </a:r>
            <a:r>
              <a:rPr lang="en-US" sz="1600" baseline="30000" dirty="0">
                <a:ea typeface="ＭＳ Ｐゴシック" pitchFamily="-65" charset="-128"/>
              </a:rPr>
              <a:t>2</a:t>
            </a:r>
            <a:r>
              <a:rPr lang="en-US" sz="1600" dirty="0">
                <a:ea typeface="ＭＳ Ｐゴシック" pitchFamily="-65" charset="-128"/>
              </a:rPr>
              <a:t> with good cathode lifetime. </a:t>
            </a:r>
          </a:p>
          <a:p>
            <a:pPr marL="403225" lvl="1" indent="-179388" eaLnBrk="1" hangingPunct="1"/>
            <a:r>
              <a:rPr lang="en-US" sz="1800" b="1" dirty="0">
                <a:solidFill>
                  <a:srgbClr val="FF0000"/>
                </a:solidFill>
                <a:latin typeface="Tahoma"/>
                <a:ea typeface="ＭＳ Ｐゴシック" pitchFamily="-65" charset="-128"/>
              </a:rPr>
              <a:t>Energy recovery technology for high power beams</a:t>
            </a:r>
            <a:endParaRPr lang="en-US" sz="1800" b="1" dirty="0" smtClean="0">
              <a:solidFill>
                <a:srgbClr val="FF0000"/>
              </a:solidFill>
              <a:latin typeface="Tahoma"/>
              <a:ea typeface="ＭＳ Ｐゴシック" pitchFamily="-65" charset="-128"/>
            </a:endParaRPr>
          </a:p>
          <a:p>
            <a:pPr marL="914400" lvl="2" indent="-223838" eaLnBrk="1" hangingPunct="1"/>
            <a:r>
              <a:rPr lang="en-US" sz="1600" dirty="0" smtClean="0">
                <a:ea typeface="ＭＳ Ｐゴシック" pitchFamily="-65" charset="-128"/>
              </a:rPr>
              <a:t>Multi-cavity cry module </a:t>
            </a:r>
            <a:r>
              <a:rPr lang="en-US" sz="1600" dirty="0">
                <a:ea typeface="ＭＳ Ｐゴシック" pitchFamily="-65" charset="-128"/>
              </a:rPr>
              <a:t>development; high power beam ERL, BNL ERL test facility; loss protection;</a:t>
            </a:r>
            <a:r>
              <a:rPr lang="en-US" sz="1600" dirty="0" smtClean="0">
                <a:ea typeface="ＭＳ Ｐゴシック" pitchFamily="-65" charset="-128"/>
              </a:rPr>
              <a:t> instabilities.</a:t>
            </a:r>
            <a:endParaRPr lang="en-US" sz="1600" dirty="0">
              <a:ea typeface="ＭＳ Ｐゴシック" pitchFamily="-65" charset="-128"/>
            </a:endParaRPr>
          </a:p>
          <a:p>
            <a:pPr marL="403225" lvl="1" indent="-179388" eaLnBrk="1" hangingPunct="1"/>
            <a:r>
              <a:rPr lang="en-US" sz="1800" dirty="0">
                <a:latin typeface="Tahoma"/>
                <a:ea typeface="ＭＳ Ｐゴシック" pitchFamily="-65" charset="-128"/>
              </a:rPr>
              <a:t>Development of  compact recirculation loop magnets</a:t>
            </a:r>
          </a:p>
          <a:p>
            <a:pPr marL="914400" lvl="2" indent="-223838" eaLnBrk="1" hangingPunct="1"/>
            <a:r>
              <a:rPr lang="en-US" sz="1600" dirty="0">
                <a:ea typeface="ＭＳ Ｐゴシック" pitchFamily="-65" charset="-128"/>
              </a:rPr>
              <a:t>Design, build and test a prototype of a small gap magnet and its vacuum chamber.</a:t>
            </a:r>
          </a:p>
          <a:p>
            <a:pPr marL="403225" lvl="1" indent="-179388" eaLnBrk="1" hangingPunct="1"/>
            <a:r>
              <a:rPr lang="en-US" sz="1800" dirty="0">
                <a:latin typeface="Tahoma"/>
                <a:ea typeface="ＭＳ Ｐゴシック" pitchFamily="-65" charset="-128"/>
              </a:rPr>
              <a:t>Beam-beam effects: </a:t>
            </a:r>
            <a:r>
              <a:rPr lang="en-US" sz="1800" dirty="0" err="1">
                <a:latin typeface="Tahoma"/>
                <a:ea typeface="ＭＳ Ｐゴシック" pitchFamily="-65" charset="-128"/>
              </a:rPr>
              <a:t>e</a:t>
            </a:r>
            <a:r>
              <a:rPr lang="en-US" sz="1800" dirty="0">
                <a:latin typeface="Tahoma"/>
                <a:ea typeface="ＭＳ Ｐゴシック" pitchFamily="-65" charset="-128"/>
              </a:rPr>
              <a:t>-beam disruption</a:t>
            </a:r>
            <a:endParaRPr lang="en-US" sz="1800" dirty="0" smtClean="0">
              <a:latin typeface="Tahoma"/>
              <a:ea typeface="ＭＳ Ｐゴシック" pitchFamily="-65" charset="-128"/>
            </a:endParaRPr>
          </a:p>
          <a:p>
            <a:pPr marL="0" indent="0" eaLnBrk="1" hangingPunct="1"/>
            <a:r>
              <a:rPr lang="en-US" sz="2000" dirty="0" smtClean="0">
                <a:solidFill>
                  <a:srgbClr val="CC0000"/>
                </a:solidFill>
                <a:latin typeface="Tahoma"/>
              </a:rPr>
              <a:t> Main </a:t>
            </a:r>
            <a:r>
              <a:rPr lang="en-US" sz="2000" dirty="0">
                <a:solidFill>
                  <a:srgbClr val="CC0000"/>
                </a:solidFill>
                <a:latin typeface="Tahoma"/>
              </a:rPr>
              <a:t>R&amp;D items for ion beam:</a:t>
            </a:r>
          </a:p>
          <a:p>
            <a:pPr marL="403225" lvl="1" indent="-179388" eaLnBrk="1" hangingPunct="1"/>
            <a:r>
              <a:rPr lang="en-US" sz="1800" dirty="0">
                <a:latin typeface="Tahoma"/>
                <a:ea typeface="ＭＳ Ｐゴシック" pitchFamily="-65" charset="-128"/>
              </a:rPr>
              <a:t>Beam-beam effects: electron pinch effect; the kink instability … </a:t>
            </a:r>
            <a:endParaRPr lang="en-US" sz="1800" dirty="0">
              <a:solidFill>
                <a:srgbClr val="CC0000"/>
              </a:solidFill>
              <a:latin typeface="Tahoma"/>
              <a:ea typeface="ＭＳ Ｐゴシック" pitchFamily="-65" charset="-128"/>
            </a:endParaRPr>
          </a:p>
          <a:p>
            <a:pPr marL="403225" lvl="1" indent="-179388" eaLnBrk="1" hangingPunct="1"/>
            <a:r>
              <a:rPr lang="en-US" sz="1800" dirty="0">
                <a:latin typeface="Tahoma"/>
                <a:ea typeface="ＭＳ Ｐゴシック" pitchFamily="-65" charset="-128"/>
              </a:rPr>
              <a:t>Polarized </a:t>
            </a:r>
            <a:r>
              <a:rPr lang="en-US" sz="1800" baseline="30000" dirty="0">
                <a:latin typeface="Tahoma"/>
                <a:ea typeface="ＭＳ Ｐゴシック" pitchFamily="-65" charset="-128"/>
              </a:rPr>
              <a:t>3</a:t>
            </a:r>
            <a:r>
              <a:rPr lang="en-US" sz="1800" dirty="0">
                <a:latin typeface="Tahoma"/>
                <a:ea typeface="ＭＳ Ｐゴシック" pitchFamily="-65" charset="-128"/>
              </a:rPr>
              <a:t>He acceleration</a:t>
            </a:r>
          </a:p>
          <a:p>
            <a:pPr marL="403225" lvl="1" indent="-179388" eaLnBrk="1" hangingPunct="1"/>
            <a:r>
              <a:rPr lang="en-US" sz="1800" dirty="0">
                <a:latin typeface="Tahoma"/>
                <a:ea typeface="ＭＳ Ｐゴシック" pitchFamily="-65" charset="-128"/>
              </a:rPr>
              <a:t>166 bunches</a:t>
            </a:r>
            <a:endParaRPr lang="en-US" sz="1800" dirty="0" smtClean="0">
              <a:latin typeface="Tahoma"/>
              <a:ea typeface="ＭＳ Ｐゴシック" pitchFamily="-65" charset="-128"/>
            </a:endParaRPr>
          </a:p>
          <a:p>
            <a:pPr marL="0" indent="0" eaLnBrk="1" hangingPunct="1"/>
            <a:r>
              <a:rPr lang="en-US" sz="2000" dirty="0" smtClean="0">
                <a:solidFill>
                  <a:srgbClr val="CC0000"/>
                </a:solidFill>
                <a:latin typeface="Tahoma"/>
              </a:rPr>
              <a:t> General </a:t>
            </a:r>
            <a:r>
              <a:rPr lang="en-US" sz="2000" dirty="0">
                <a:solidFill>
                  <a:srgbClr val="CC0000"/>
                </a:solidFill>
                <a:latin typeface="Tahoma"/>
              </a:rPr>
              <a:t>EIC R&amp;D item:</a:t>
            </a:r>
          </a:p>
          <a:p>
            <a:pPr marL="403225" lvl="1" indent="-179388" eaLnBrk="1" hangingPunct="1"/>
            <a:r>
              <a:rPr lang="en-US" sz="1800" dirty="0">
                <a:latin typeface="Tahoma"/>
                <a:ea typeface="ＭＳ Ｐゴシック" pitchFamily="-65" charset="-128"/>
              </a:rPr>
              <a:t>Proof of principle of the coherent electron cooling</a:t>
            </a:r>
          </a:p>
          <a:p>
            <a:pPr marL="403225" lvl="1" indent="-179388" eaLnBrk="1" hangingPunct="1">
              <a:buFontTx/>
              <a:buNone/>
            </a:pPr>
            <a:endParaRPr lang="en-US" sz="1800" dirty="0">
              <a:ea typeface="ＭＳ Ｐゴシック" pitchFamily="-65" charset="-128"/>
            </a:endParaRPr>
          </a:p>
        </p:txBody>
      </p:sp>
      <p:sp>
        <p:nvSpPr>
          <p:cNvPr id="4" name="Footer Placeholder 3"/>
          <p:cNvSpPr>
            <a:spLocks noGrp="1"/>
          </p:cNvSpPr>
          <p:nvPr>
            <p:ph type="ftr" sz="quarter" idx="10"/>
          </p:nvPr>
        </p:nvSpPr>
        <p:spPr/>
        <p:txBody>
          <a:bodyPr/>
          <a:lstStyle/>
          <a:p>
            <a:pPr>
              <a:defRPr/>
            </a:pPr>
            <a:r>
              <a:rPr lang="en-US" dirty="0" smtClean="0"/>
              <a:t>2009 RHIC &amp; AGS Annual Users' Meeting June 1-5 2009</a:t>
            </a:r>
            <a:endParaRPr lang="en-US" dirty="0"/>
          </a:p>
        </p:txBody>
      </p:sp>
      <p:sp>
        <p:nvSpPr>
          <p:cNvPr id="5" name="Slide Number Placeholder 8"/>
          <p:cNvSpPr txBox="1">
            <a:spLocks/>
          </p:cNvSpPr>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E2727AA-59AD-0649-BE7C-065A8688C611}" type="slidenum">
              <a:rPr kumimoji="0" lang="en-US" sz="1200" b="0" i="0" u="none" strike="noStrike" kern="1200" cap="none" spc="0" normalizeH="0" baseline="0" noProof="0" smtClean="0">
                <a:ln>
                  <a:noFill/>
                </a:ln>
                <a:solidFill>
                  <a:srgbClr val="000090"/>
                </a:solidFill>
                <a:effectLst/>
                <a:uLnTx/>
                <a:uFillTx/>
                <a:latin typeface="Tahoma"/>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srgbClr val="000090"/>
              </a:solidFill>
              <a:effectLst/>
              <a:uLnTx/>
              <a:uFillTx/>
              <a:latin typeface="Tahoma"/>
              <a:ea typeface="+mn-ea"/>
              <a:cs typeface="+mn-cs"/>
            </a:endParaRPr>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a:xfrm>
            <a:off x="0" y="152400"/>
            <a:ext cx="9144000" cy="762000"/>
          </a:xfrm>
        </p:spPr>
        <p:txBody>
          <a:bodyPr/>
          <a:lstStyle/>
          <a:p>
            <a:pPr eaLnBrk="1" hangingPunct="1"/>
            <a:r>
              <a:rPr lang="en-US" sz="2800" dirty="0"/>
              <a:t>Polarized source development</a:t>
            </a:r>
          </a:p>
        </p:txBody>
      </p:sp>
      <p:sp>
        <p:nvSpPr>
          <p:cNvPr id="38916" name="Rectangle 3"/>
          <p:cNvSpPr>
            <a:spLocks noGrp="1" noChangeArrowheads="1"/>
          </p:cNvSpPr>
          <p:nvPr>
            <p:ph type="body" idx="1"/>
          </p:nvPr>
        </p:nvSpPr>
        <p:spPr>
          <a:xfrm>
            <a:off x="1447800" y="990600"/>
            <a:ext cx="6629400" cy="914400"/>
          </a:xfrm>
        </p:spPr>
        <p:txBody>
          <a:bodyPr/>
          <a:lstStyle/>
          <a:p>
            <a:pPr eaLnBrk="1" hangingPunct="1"/>
            <a:r>
              <a:rPr lang="en-US" dirty="0" err="1"/>
              <a:t>eRHIC</a:t>
            </a:r>
            <a:r>
              <a:rPr lang="en-US" dirty="0"/>
              <a:t>: ~ </a:t>
            </a:r>
            <a:r>
              <a:rPr lang="en-US" dirty="0">
                <a:solidFill>
                  <a:srgbClr val="CC0000"/>
                </a:solidFill>
              </a:rPr>
              <a:t>250 </a:t>
            </a:r>
            <a:r>
              <a:rPr lang="en-US" dirty="0" err="1">
                <a:solidFill>
                  <a:srgbClr val="CC0000"/>
                </a:solidFill>
              </a:rPr>
              <a:t>mA</a:t>
            </a:r>
            <a:r>
              <a:rPr lang="en-US" dirty="0">
                <a:solidFill>
                  <a:srgbClr val="CC0000"/>
                </a:solidFill>
              </a:rPr>
              <a:t> average </a:t>
            </a:r>
            <a:r>
              <a:rPr lang="en-US" dirty="0"/>
              <a:t>I, 20 </a:t>
            </a:r>
            <a:r>
              <a:rPr lang="en-US" dirty="0" err="1"/>
              <a:t>nC</a:t>
            </a:r>
            <a:r>
              <a:rPr lang="en-US" dirty="0"/>
              <a:t>/bunch</a:t>
            </a:r>
          </a:p>
          <a:p>
            <a:pPr eaLnBrk="1" hangingPunct="1"/>
            <a:r>
              <a:rPr lang="en-US" dirty="0" err="1" smtClean="0"/>
              <a:t>MEeIC</a:t>
            </a:r>
            <a:r>
              <a:rPr lang="en-US" dirty="0" smtClean="0"/>
              <a:t> </a:t>
            </a:r>
            <a:r>
              <a:rPr lang="en-US" dirty="0"/>
              <a:t>at RHIC: </a:t>
            </a:r>
            <a:r>
              <a:rPr lang="en-US" dirty="0">
                <a:solidFill>
                  <a:srgbClr val="FF0000"/>
                </a:solidFill>
              </a:rPr>
              <a:t>50 </a:t>
            </a:r>
            <a:r>
              <a:rPr lang="en-US" dirty="0" err="1">
                <a:solidFill>
                  <a:srgbClr val="FF0000"/>
                </a:solidFill>
              </a:rPr>
              <a:t>mA</a:t>
            </a:r>
            <a:r>
              <a:rPr lang="en-US" dirty="0">
                <a:solidFill>
                  <a:srgbClr val="FF0000"/>
                </a:solidFill>
              </a:rPr>
              <a:t> </a:t>
            </a:r>
            <a:r>
              <a:rPr lang="en-US" dirty="0"/>
              <a:t>average I, 5 </a:t>
            </a:r>
            <a:r>
              <a:rPr lang="en-US" dirty="0" err="1"/>
              <a:t>nC</a:t>
            </a:r>
            <a:r>
              <a:rPr lang="en-US" dirty="0"/>
              <a:t>/bunch</a:t>
            </a:r>
          </a:p>
          <a:p>
            <a:pPr eaLnBrk="1" hangingPunct="1"/>
            <a:endParaRPr lang="en-US" sz="1600" dirty="0"/>
          </a:p>
        </p:txBody>
      </p:sp>
      <p:sp>
        <p:nvSpPr>
          <p:cNvPr id="38918" name="Text Box 5"/>
          <p:cNvSpPr txBox="1">
            <a:spLocks noChangeArrowheads="1"/>
          </p:cNvSpPr>
          <p:nvPr/>
        </p:nvSpPr>
        <p:spPr bwMode="auto">
          <a:xfrm>
            <a:off x="4876800" y="3733800"/>
            <a:ext cx="4038601" cy="2585323"/>
          </a:xfrm>
          <a:prstGeom prst="rect">
            <a:avLst/>
          </a:prstGeom>
          <a:noFill/>
          <a:ln w="9525">
            <a:noFill/>
            <a:miter lim="800000"/>
            <a:headEnd/>
            <a:tailEnd/>
          </a:ln>
        </p:spPr>
        <p:txBody>
          <a:bodyPr wrap="square">
            <a:prstTxWarp prst="textNoShape">
              <a:avLst/>
            </a:prstTxWarp>
            <a:spAutoFit/>
          </a:bodyPr>
          <a:lstStyle/>
          <a:p>
            <a:pPr eaLnBrk="0" hangingPunct="0"/>
            <a:r>
              <a:rPr lang="en-US" sz="1800" dirty="0">
                <a:solidFill>
                  <a:srgbClr val="000090"/>
                </a:solidFill>
                <a:latin typeface="Tahoma" pitchFamily="-65" charset="0"/>
              </a:rPr>
              <a:t>R&amp;D development for a source with large </a:t>
            </a:r>
            <a:r>
              <a:rPr lang="en-US" sz="1800" dirty="0" smtClean="0">
                <a:solidFill>
                  <a:srgbClr val="000090"/>
                </a:solidFill>
                <a:latin typeface="Tahoma" pitchFamily="-65" charset="0"/>
              </a:rPr>
              <a:t>cathode area </a:t>
            </a:r>
            <a:r>
              <a:rPr lang="en-US" sz="1800" dirty="0">
                <a:solidFill>
                  <a:srgbClr val="000090"/>
                </a:solidFill>
                <a:latin typeface="Tahoma" pitchFamily="-65" charset="0"/>
              </a:rPr>
              <a:t>and, probably, ring like cathode shape </a:t>
            </a:r>
            <a:r>
              <a:rPr lang="en-US" sz="1800" dirty="0" smtClean="0">
                <a:solidFill>
                  <a:srgbClr val="000090"/>
                </a:solidFill>
                <a:latin typeface="Tahoma" pitchFamily="-65" charset="0"/>
              </a:rPr>
              <a:t>is underway  </a:t>
            </a:r>
            <a:r>
              <a:rPr lang="en-US" sz="1800" dirty="0">
                <a:solidFill>
                  <a:srgbClr val="000090"/>
                </a:solidFill>
                <a:latin typeface="Tahoma" pitchFamily="-65" charset="0"/>
              </a:rPr>
              <a:t>(MIT-Bates, E</a:t>
            </a:r>
            <a:r>
              <a:rPr lang="en-US" sz="1800" dirty="0" smtClean="0">
                <a:solidFill>
                  <a:srgbClr val="000090"/>
                </a:solidFill>
                <a:latin typeface="Tahoma" pitchFamily="-65" charset="0"/>
              </a:rPr>
              <a:t>. </a:t>
            </a:r>
            <a:r>
              <a:rPr lang="en-US" sz="1800" dirty="0" err="1" smtClean="0">
                <a:solidFill>
                  <a:srgbClr val="000090"/>
                </a:solidFill>
                <a:latin typeface="Tahoma" pitchFamily="-65" charset="0"/>
              </a:rPr>
              <a:t>Tsentalovich</a:t>
            </a:r>
            <a:r>
              <a:rPr lang="en-US" sz="1800" dirty="0" smtClean="0">
                <a:solidFill>
                  <a:srgbClr val="000090"/>
                </a:solidFill>
                <a:latin typeface="Tahoma" pitchFamily="-65" charset="0"/>
              </a:rPr>
              <a:t>)</a:t>
            </a:r>
          </a:p>
          <a:p>
            <a:pPr eaLnBrk="0" hangingPunct="0"/>
            <a:endParaRPr lang="en-US" sz="1800" dirty="0" smtClean="0">
              <a:solidFill>
                <a:srgbClr val="000090"/>
              </a:solidFill>
              <a:latin typeface="Tahoma" pitchFamily="-65" charset="0"/>
            </a:endParaRPr>
          </a:p>
          <a:p>
            <a:pPr eaLnBrk="0" hangingPunct="0"/>
            <a:r>
              <a:rPr lang="en-US" sz="1800" dirty="0">
                <a:solidFill>
                  <a:srgbClr val="000090"/>
                </a:solidFill>
                <a:latin typeface="Tahoma" pitchFamily="-65" charset="0"/>
              </a:rPr>
              <a:t>Major issues:</a:t>
            </a:r>
          </a:p>
          <a:p>
            <a:pPr eaLnBrk="0" hangingPunct="0">
              <a:buFont typeface="Wingdings" pitchFamily="-65" charset="2"/>
              <a:buChar char="Ø"/>
            </a:pPr>
            <a:r>
              <a:rPr lang="en-US" sz="1800" dirty="0">
                <a:solidFill>
                  <a:srgbClr val="000090"/>
                </a:solidFill>
                <a:latin typeface="Tahoma" pitchFamily="-65" charset="0"/>
              </a:rPr>
              <a:t>Cathode deterioration by ion back bombardment</a:t>
            </a:r>
          </a:p>
          <a:p>
            <a:pPr eaLnBrk="0" hangingPunct="0">
              <a:buFont typeface="Wingdings" pitchFamily="-65" charset="2"/>
              <a:buChar char="Ø"/>
            </a:pPr>
            <a:r>
              <a:rPr lang="en-US" sz="1800" dirty="0">
                <a:solidFill>
                  <a:srgbClr val="000090"/>
                </a:solidFill>
                <a:latin typeface="Tahoma" pitchFamily="-65" charset="0"/>
              </a:rPr>
              <a:t>Cathode heating -&gt;</a:t>
            </a:r>
            <a:r>
              <a:rPr lang="en-US" sz="1800" dirty="0" smtClean="0">
                <a:solidFill>
                  <a:srgbClr val="000090"/>
                </a:solidFill>
                <a:latin typeface="Tahoma" pitchFamily="-65" charset="0"/>
              </a:rPr>
              <a:t> requires cooling</a:t>
            </a:r>
            <a:endParaRPr lang="en-US" sz="1800" dirty="0">
              <a:solidFill>
                <a:srgbClr val="000090"/>
              </a:solidFill>
              <a:latin typeface="Tahoma" pitchFamily="-65" charset="0"/>
            </a:endParaRPr>
          </a:p>
        </p:txBody>
      </p:sp>
      <p:graphicFrame>
        <p:nvGraphicFramePr>
          <p:cNvPr id="38914" name="Object 2"/>
          <p:cNvGraphicFramePr>
            <a:graphicFrameLocks noChangeAspect="1"/>
          </p:cNvGraphicFramePr>
          <p:nvPr/>
        </p:nvGraphicFramePr>
        <p:xfrm>
          <a:off x="0" y="1981200"/>
          <a:ext cx="4572000" cy="3334642"/>
        </p:xfrm>
        <a:graphic>
          <a:graphicData uri="http://schemas.openxmlformats.org/presentationml/2006/ole">
            <p:oleObj spid="_x0000_s38914" name="Chart" r:id="rId3" imgW="9258300" imgH="6553200" progId="Excel.Sheet.8">
              <p:embed/>
            </p:oleObj>
          </a:graphicData>
        </a:graphic>
      </p:graphicFrame>
      <p:sp>
        <p:nvSpPr>
          <p:cNvPr id="38920" name="Text Box 8"/>
          <p:cNvSpPr txBox="1">
            <a:spLocks noChangeArrowheads="1"/>
          </p:cNvSpPr>
          <p:nvPr/>
        </p:nvSpPr>
        <p:spPr bwMode="auto">
          <a:xfrm>
            <a:off x="0" y="5257800"/>
            <a:ext cx="4572000" cy="1077218"/>
          </a:xfrm>
          <a:prstGeom prst="rect">
            <a:avLst/>
          </a:prstGeom>
          <a:noFill/>
          <a:ln w="9525">
            <a:noFill/>
            <a:miter lim="800000"/>
            <a:headEnd/>
            <a:tailEnd/>
          </a:ln>
        </p:spPr>
        <p:txBody>
          <a:bodyPr wrap="square">
            <a:prstTxWarp prst="textNoShape">
              <a:avLst/>
            </a:prstTxWarp>
            <a:spAutoFit/>
          </a:bodyPr>
          <a:lstStyle/>
          <a:p>
            <a:pPr algn="just" eaLnBrk="0" hangingPunct="0"/>
            <a:r>
              <a:rPr lang="en-US" sz="1600" b="1" dirty="0">
                <a:solidFill>
                  <a:srgbClr val="000090"/>
                </a:solidFill>
                <a:latin typeface="Tahoma" pitchFamily="-65" charset="0"/>
              </a:rPr>
              <a:t>Cathode deterioration measured </a:t>
            </a:r>
            <a:r>
              <a:rPr lang="en-US" sz="1600" b="1" dirty="0" smtClean="0">
                <a:solidFill>
                  <a:srgbClr val="000090"/>
                </a:solidFill>
                <a:latin typeface="Tahoma" pitchFamily="-65" charset="0"/>
              </a:rPr>
              <a:t>with various </a:t>
            </a:r>
            <a:r>
              <a:rPr lang="en-US" sz="1600" b="1" dirty="0">
                <a:solidFill>
                  <a:srgbClr val="000090"/>
                </a:solidFill>
                <a:latin typeface="Tahoma" pitchFamily="-65" charset="0"/>
              </a:rPr>
              <a:t>shape of laser spot on the </a:t>
            </a:r>
            <a:r>
              <a:rPr lang="en-US" sz="1600" b="1" dirty="0" smtClean="0">
                <a:solidFill>
                  <a:srgbClr val="000090"/>
                </a:solidFill>
                <a:latin typeface="Tahoma" pitchFamily="-65" charset="0"/>
              </a:rPr>
              <a:t>cathode confirms </a:t>
            </a:r>
            <a:r>
              <a:rPr lang="en-US" sz="1600" b="1" dirty="0">
                <a:solidFill>
                  <a:srgbClr val="000090"/>
                </a:solidFill>
                <a:latin typeface="Tahoma" pitchFamily="-65" charset="0"/>
              </a:rPr>
              <a:t>possible </a:t>
            </a:r>
            <a:r>
              <a:rPr lang="en-US" sz="1600" b="1" dirty="0">
                <a:solidFill>
                  <a:srgbClr val="FF0000"/>
                </a:solidFill>
                <a:latin typeface="Tahoma" pitchFamily="-65" charset="0"/>
              </a:rPr>
              <a:t>advantages of ring-</a:t>
            </a:r>
            <a:r>
              <a:rPr lang="en-US" sz="1600" b="1" dirty="0" smtClean="0">
                <a:solidFill>
                  <a:srgbClr val="FF0000"/>
                </a:solidFill>
                <a:latin typeface="Tahoma" pitchFamily="-65" charset="0"/>
              </a:rPr>
              <a:t>like cathode </a:t>
            </a:r>
            <a:r>
              <a:rPr lang="en-US" sz="1600" b="1" dirty="0">
                <a:solidFill>
                  <a:srgbClr val="FF0000"/>
                </a:solidFill>
                <a:latin typeface="Tahoma" pitchFamily="-65" charset="0"/>
              </a:rPr>
              <a:t>shape. (E</a:t>
            </a:r>
            <a:r>
              <a:rPr lang="en-US" sz="1600" b="1" dirty="0" smtClean="0">
                <a:solidFill>
                  <a:srgbClr val="FF0000"/>
                </a:solidFill>
                <a:latin typeface="Tahoma" pitchFamily="-65" charset="0"/>
              </a:rPr>
              <a:t>. </a:t>
            </a:r>
            <a:r>
              <a:rPr lang="en-US" sz="1600" b="1" dirty="0" err="1" smtClean="0">
                <a:solidFill>
                  <a:srgbClr val="FF0000"/>
                </a:solidFill>
                <a:latin typeface="Tahoma" pitchFamily="-65" charset="0"/>
              </a:rPr>
              <a:t>Tsentalovich</a:t>
            </a:r>
            <a:r>
              <a:rPr lang="en-US" sz="1600" b="1" dirty="0">
                <a:solidFill>
                  <a:srgbClr val="FF0000"/>
                </a:solidFill>
                <a:latin typeface="Tahoma" pitchFamily="-65" charset="0"/>
              </a:rPr>
              <a:t>)</a:t>
            </a:r>
          </a:p>
        </p:txBody>
      </p:sp>
      <p:sp>
        <p:nvSpPr>
          <p:cNvPr id="38921" name="Line 9"/>
          <p:cNvSpPr>
            <a:spLocks noChangeShapeType="1"/>
          </p:cNvSpPr>
          <p:nvPr/>
        </p:nvSpPr>
        <p:spPr bwMode="auto">
          <a:xfrm flipH="1" flipV="1">
            <a:off x="3657600" y="3200400"/>
            <a:ext cx="990600" cy="76200"/>
          </a:xfrm>
          <a:prstGeom prst="line">
            <a:avLst/>
          </a:prstGeom>
          <a:noFill/>
          <a:ln w="38100">
            <a:solidFill>
              <a:srgbClr val="3366FF"/>
            </a:solidFill>
            <a:round/>
            <a:headEnd/>
            <a:tailEnd type="triangle" w="med" len="med"/>
          </a:ln>
        </p:spPr>
        <p:txBody>
          <a:bodyPr>
            <a:prstTxWarp prst="textNoShape">
              <a:avLst/>
            </a:prstTxWarp>
          </a:bodyPr>
          <a:lstStyle/>
          <a:p>
            <a:endParaRPr lang="en-US"/>
          </a:p>
        </p:txBody>
      </p:sp>
      <p:sp>
        <p:nvSpPr>
          <p:cNvPr id="38922" name="Text Box 10"/>
          <p:cNvSpPr txBox="1">
            <a:spLocks noChangeArrowheads="1"/>
          </p:cNvSpPr>
          <p:nvPr/>
        </p:nvSpPr>
        <p:spPr bwMode="auto">
          <a:xfrm>
            <a:off x="4572000" y="1905000"/>
            <a:ext cx="4419600" cy="1569660"/>
          </a:xfrm>
          <a:prstGeom prst="rect">
            <a:avLst/>
          </a:prstGeom>
          <a:noFill/>
          <a:ln w="9525">
            <a:noFill/>
            <a:miter lim="800000"/>
            <a:headEnd/>
            <a:tailEnd/>
          </a:ln>
        </p:spPr>
        <p:txBody>
          <a:bodyPr wrap="square">
            <a:prstTxWarp prst="textNoShape">
              <a:avLst/>
            </a:prstTxWarp>
            <a:spAutoFit/>
          </a:bodyPr>
          <a:lstStyle/>
          <a:p>
            <a:pPr>
              <a:buClr>
                <a:srgbClr val="000090"/>
              </a:buClr>
            </a:pPr>
            <a:r>
              <a:rPr lang="en-US" sz="1200" dirty="0" smtClean="0">
                <a:latin typeface="Arial" pitchFamily="-65" charset="0"/>
              </a:rPr>
              <a:t> Laser </a:t>
            </a:r>
            <a:r>
              <a:rPr lang="en-US" sz="1200" dirty="0">
                <a:latin typeface="Arial" pitchFamily="-65" charset="0"/>
              </a:rPr>
              <a:t>beam </a:t>
            </a:r>
            <a:r>
              <a:rPr lang="en-US" sz="1200" dirty="0" smtClean="0">
                <a:latin typeface="Arial" pitchFamily="-65" charset="0"/>
              </a:rPr>
              <a:t>forms: </a:t>
            </a:r>
          </a:p>
          <a:p>
            <a:pPr>
              <a:buClr>
                <a:srgbClr val="000090"/>
              </a:buClr>
              <a:buFont typeface="Arial"/>
              <a:buChar char="•"/>
            </a:pPr>
            <a:endParaRPr lang="en-US" sz="1200" dirty="0" smtClean="0">
              <a:latin typeface="Arial" pitchFamily="-65" charset="0"/>
            </a:endParaRPr>
          </a:p>
          <a:p>
            <a:pPr>
              <a:buClr>
                <a:srgbClr val="000090"/>
              </a:buClr>
              <a:buFont typeface="Arial"/>
              <a:buChar char="•"/>
            </a:pPr>
            <a:r>
              <a:rPr lang="en-US" sz="1800" dirty="0" smtClean="0">
                <a:solidFill>
                  <a:srgbClr val="000090"/>
                </a:solidFill>
                <a:latin typeface="Arial" pitchFamily="-65" charset="0"/>
              </a:rPr>
              <a:t>  small </a:t>
            </a:r>
            <a:r>
              <a:rPr lang="en-US" sz="1800" dirty="0">
                <a:solidFill>
                  <a:srgbClr val="000090"/>
                </a:solidFill>
                <a:latin typeface="Arial" pitchFamily="-65" charset="0"/>
              </a:rPr>
              <a:t>central </a:t>
            </a:r>
            <a:r>
              <a:rPr lang="en-US" sz="1800" dirty="0" smtClean="0">
                <a:solidFill>
                  <a:srgbClr val="000090"/>
                </a:solidFill>
                <a:latin typeface="Arial" pitchFamily="-65" charset="0"/>
              </a:rPr>
              <a:t>spot </a:t>
            </a:r>
          </a:p>
          <a:p>
            <a:pPr>
              <a:buClr>
                <a:srgbClr val="000090"/>
              </a:buClr>
              <a:buFont typeface="Arial"/>
              <a:buChar char="•"/>
            </a:pPr>
            <a:r>
              <a:rPr lang="en-US" sz="1800" dirty="0" smtClean="0">
                <a:solidFill>
                  <a:srgbClr val="000090"/>
                </a:solidFill>
                <a:latin typeface="Arial" pitchFamily="-65" charset="0"/>
              </a:rPr>
              <a:t>  ring</a:t>
            </a:r>
            <a:r>
              <a:rPr lang="en-US" sz="1800" dirty="0">
                <a:solidFill>
                  <a:srgbClr val="000090"/>
                </a:solidFill>
                <a:latin typeface="Arial" pitchFamily="-65" charset="0"/>
              </a:rPr>
              <a:t>-like (+anode bias)</a:t>
            </a:r>
            <a:endParaRPr lang="en-US" sz="1800" dirty="0" smtClean="0">
              <a:solidFill>
                <a:srgbClr val="000090"/>
              </a:solidFill>
              <a:latin typeface="Arial" pitchFamily="-65" charset="0"/>
            </a:endParaRPr>
          </a:p>
          <a:p>
            <a:pPr>
              <a:buClr>
                <a:srgbClr val="000090"/>
              </a:buClr>
              <a:buFont typeface="Arial"/>
              <a:buChar char="•"/>
            </a:pPr>
            <a:r>
              <a:rPr lang="en-US" sz="1800" dirty="0" smtClean="0">
                <a:solidFill>
                  <a:srgbClr val="000090"/>
                </a:solidFill>
                <a:latin typeface="Arial" pitchFamily="-65" charset="0"/>
              </a:rPr>
              <a:t> ring</a:t>
            </a:r>
            <a:r>
              <a:rPr lang="en-US" sz="1800" dirty="0">
                <a:solidFill>
                  <a:srgbClr val="000090"/>
                </a:solidFill>
                <a:latin typeface="Arial" pitchFamily="-65" charset="0"/>
              </a:rPr>
              <a:t>-</a:t>
            </a:r>
            <a:r>
              <a:rPr lang="en-US" sz="1800" dirty="0" smtClean="0">
                <a:solidFill>
                  <a:srgbClr val="000090"/>
                </a:solidFill>
                <a:latin typeface="Arial" pitchFamily="-65" charset="0"/>
              </a:rPr>
              <a:t>like </a:t>
            </a:r>
          </a:p>
          <a:p>
            <a:pPr>
              <a:buClr>
                <a:srgbClr val="000090"/>
              </a:buClr>
              <a:buFont typeface="Arial"/>
              <a:buChar char="•"/>
            </a:pPr>
            <a:r>
              <a:rPr lang="en-US" sz="1800" dirty="0" smtClean="0">
                <a:solidFill>
                  <a:srgbClr val="000090"/>
                </a:solidFill>
                <a:latin typeface="Arial" pitchFamily="-65" charset="0"/>
              </a:rPr>
              <a:t> large </a:t>
            </a:r>
            <a:r>
              <a:rPr lang="en-US" sz="1800" dirty="0">
                <a:solidFill>
                  <a:srgbClr val="000090"/>
                </a:solidFill>
                <a:latin typeface="Arial" pitchFamily="-65" charset="0"/>
              </a:rPr>
              <a:t>central spot</a:t>
            </a:r>
          </a:p>
        </p:txBody>
      </p:sp>
      <p:sp>
        <p:nvSpPr>
          <p:cNvPr id="38923" name="Line 11"/>
          <p:cNvSpPr>
            <a:spLocks noChangeShapeType="1"/>
          </p:cNvSpPr>
          <p:nvPr/>
        </p:nvSpPr>
        <p:spPr bwMode="auto">
          <a:xfrm flipH="1">
            <a:off x="3429000" y="2971800"/>
            <a:ext cx="1219200" cy="45719"/>
          </a:xfrm>
          <a:prstGeom prst="line">
            <a:avLst/>
          </a:prstGeom>
          <a:noFill/>
          <a:ln w="38100">
            <a:solidFill>
              <a:srgbClr val="000090"/>
            </a:solidFill>
            <a:round/>
            <a:headEnd/>
            <a:tailEnd type="triangle" w="med" len="med"/>
          </a:ln>
        </p:spPr>
        <p:txBody>
          <a:bodyPr>
            <a:prstTxWarp prst="textNoShape">
              <a:avLst/>
            </a:prstTxWarp>
          </a:bodyPr>
          <a:lstStyle/>
          <a:p>
            <a:endParaRPr lang="en-US"/>
          </a:p>
        </p:txBody>
      </p:sp>
      <p:sp>
        <p:nvSpPr>
          <p:cNvPr id="38924" name="Line 12"/>
          <p:cNvSpPr>
            <a:spLocks noChangeShapeType="1"/>
          </p:cNvSpPr>
          <p:nvPr/>
        </p:nvSpPr>
        <p:spPr bwMode="auto">
          <a:xfrm flipH="1">
            <a:off x="3200400" y="2743200"/>
            <a:ext cx="1447800" cy="228600"/>
          </a:xfrm>
          <a:prstGeom prst="line">
            <a:avLst/>
          </a:prstGeom>
          <a:noFill/>
          <a:ln w="38100">
            <a:solidFill>
              <a:srgbClr val="C000C0"/>
            </a:solidFill>
            <a:round/>
            <a:headEnd/>
            <a:tailEnd type="triangle" w="med" len="med"/>
          </a:ln>
        </p:spPr>
        <p:txBody>
          <a:bodyPr>
            <a:prstTxWarp prst="textNoShape">
              <a:avLst/>
            </a:prstTxWarp>
          </a:bodyPr>
          <a:lstStyle/>
          <a:p>
            <a:endParaRPr lang="en-US"/>
          </a:p>
        </p:txBody>
      </p:sp>
      <p:sp>
        <p:nvSpPr>
          <p:cNvPr id="38925" name="Line 13"/>
          <p:cNvSpPr>
            <a:spLocks noChangeShapeType="1"/>
          </p:cNvSpPr>
          <p:nvPr/>
        </p:nvSpPr>
        <p:spPr bwMode="auto">
          <a:xfrm flipH="1">
            <a:off x="3276600" y="2438400"/>
            <a:ext cx="1371600" cy="228600"/>
          </a:xfrm>
          <a:prstGeom prst="line">
            <a:avLst/>
          </a:prstGeom>
          <a:noFill/>
          <a:ln w="38100">
            <a:solidFill>
              <a:srgbClr val="CC0000"/>
            </a:solidFill>
            <a:round/>
            <a:headEnd/>
            <a:tailEnd type="triangle" w="med" len="med"/>
          </a:ln>
        </p:spPr>
        <p:txBody>
          <a:bodyPr>
            <a:prstTxWarp prst="textNoShape">
              <a:avLst/>
            </a:prstTxWarp>
          </a:bodyPr>
          <a:lstStyle/>
          <a:p>
            <a:endParaRPr lang="en-US"/>
          </a:p>
        </p:txBody>
      </p:sp>
      <p:sp>
        <p:nvSpPr>
          <p:cNvPr id="14"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7</a:t>
            </a:fld>
            <a:endParaRPr lang="en-US" dirty="0"/>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Polarized source development</a:t>
            </a:r>
            <a:endParaRPr lang="en-US" sz="2800" dirty="0"/>
          </a:p>
        </p:txBody>
      </p:sp>
      <p:sp>
        <p:nvSpPr>
          <p:cNvPr id="4" name="Slide Number Placeholder 3"/>
          <p:cNvSpPr>
            <a:spLocks noGrp="1"/>
          </p:cNvSpPr>
          <p:nvPr>
            <p:ph type="sldNum" sz="quarter" idx="4"/>
          </p:nvPr>
        </p:nvSpPr>
        <p:spPr/>
        <p:txBody>
          <a:bodyPr/>
          <a:lstStyle/>
          <a:p>
            <a:fld id="{3E2727AA-59AD-0649-BE7C-065A8688C611}" type="slidenum">
              <a:rPr lang="en-US" smtClean="0"/>
              <a:pPr/>
              <a:t>8</a:t>
            </a:fld>
            <a:endParaRPr lang="en-US" dirty="0"/>
          </a:p>
        </p:txBody>
      </p:sp>
      <p:pic>
        <p:nvPicPr>
          <p:cNvPr id="5" name="Picture 4" descr="TsentalovichGun.tiff"/>
          <p:cNvPicPr>
            <a:picLocks noChangeAspect="1"/>
          </p:cNvPicPr>
          <p:nvPr/>
        </p:nvPicPr>
        <p:blipFill>
          <a:blip r:embed="rId2"/>
          <a:stretch>
            <a:fillRect/>
          </a:stretch>
        </p:blipFill>
        <p:spPr>
          <a:xfrm>
            <a:off x="0" y="990599"/>
            <a:ext cx="4025542" cy="5029201"/>
          </a:xfrm>
          <a:prstGeom prst="rect">
            <a:avLst/>
          </a:prstGeom>
        </p:spPr>
      </p:pic>
      <p:pic>
        <p:nvPicPr>
          <p:cNvPr id="6" name="Picture 5" descr="TsentalovichGun2.tiff"/>
          <p:cNvPicPr>
            <a:picLocks noChangeAspect="1"/>
          </p:cNvPicPr>
          <p:nvPr/>
        </p:nvPicPr>
        <p:blipFill>
          <a:blip r:embed="rId3"/>
          <a:stretch>
            <a:fillRect/>
          </a:stretch>
        </p:blipFill>
        <p:spPr>
          <a:xfrm>
            <a:off x="3612058" y="838200"/>
            <a:ext cx="5531942" cy="5334000"/>
          </a:xfrm>
          <a:prstGeom prst="rect">
            <a:avLst/>
          </a:prstGeom>
        </p:spPr>
      </p:pic>
      <p:sp>
        <p:nvSpPr>
          <p:cNvPr id="7" name="Rectangle 6"/>
          <p:cNvSpPr/>
          <p:nvPr/>
        </p:nvSpPr>
        <p:spPr>
          <a:xfrm>
            <a:off x="3733800" y="5791200"/>
            <a:ext cx="12954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6096000" y="6019800"/>
            <a:ext cx="3048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4" name="Picture 28"/>
          <p:cNvPicPr>
            <a:picLocks noChangeAspect="1" noChangeArrowheads="1"/>
          </p:cNvPicPr>
          <p:nvPr/>
        </p:nvPicPr>
        <p:blipFill>
          <a:blip r:embed="rId2">
            <a:alphaModFix/>
          </a:blip>
          <a:srcRect/>
          <a:stretch>
            <a:fillRect/>
          </a:stretch>
        </p:blipFill>
        <p:spPr bwMode="auto">
          <a:xfrm rot="19724272" flipV="1">
            <a:off x="643566" y="4802755"/>
            <a:ext cx="2152028" cy="1614019"/>
          </a:xfrm>
          <a:prstGeom prst="rect">
            <a:avLst/>
          </a:prstGeom>
          <a:solidFill>
            <a:schemeClr val="bg1">
              <a:alpha val="0"/>
            </a:schemeClr>
          </a:solidFill>
          <a:ln w="9525">
            <a:noFill/>
            <a:miter lim="800000"/>
            <a:headEnd/>
            <a:tailEnd/>
          </a:ln>
        </p:spPr>
      </p:pic>
      <p:sp>
        <p:nvSpPr>
          <p:cNvPr id="29698" name="Rectangle 92"/>
          <p:cNvSpPr>
            <a:spLocks noChangeArrowheads="1"/>
          </p:cNvSpPr>
          <p:nvPr/>
        </p:nvSpPr>
        <p:spPr bwMode="auto">
          <a:xfrm>
            <a:off x="457200" y="0"/>
            <a:ext cx="7391400" cy="457200"/>
          </a:xfrm>
          <a:prstGeom prst="rect">
            <a:avLst/>
          </a:prstGeom>
          <a:noFill/>
          <a:ln w="9525">
            <a:noFill/>
            <a:miter lim="800000"/>
            <a:headEnd/>
            <a:tailEnd/>
          </a:ln>
        </p:spPr>
        <p:txBody>
          <a:bodyPr>
            <a:prstTxWarp prst="textNoShape">
              <a:avLst/>
            </a:prstTxWarp>
            <a:spAutoFit/>
          </a:bodyPr>
          <a:lstStyle/>
          <a:p>
            <a:pPr algn="ctr"/>
            <a:r>
              <a:rPr lang="en-US" dirty="0">
                <a:solidFill>
                  <a:srgbClr val="000090"/>
                </a:solidFill>
                <a:latin typeface="Tahoma"/>
              </a:rPr>
              <a:t>ERL Test Facility</a:t>
            </a:r>
          </a:p>
        </p:txBody>
      </p:sp>
      <p:sp>
        <p:nvSpPr>
          <p:cNvPr id="29699" name="Text Box 3"/>
          <p:cNvSpPr txBox="1">
            <a:spLocks noChangeArrowheads="1"/>
          </p:cNvSpPr>
          <p:nvPr/>
        </p:nvSpPr>
        <p:spPr bwMode="auto">
          <a:xfrm>
            <a:off x="3409950" y="4329113"/>
            <a:ext cx="1608138" cy="517525"/>
          </a:xfrm>
          <a:prstGeom prst="rect">
            <a:avLst/>
          </a:prstGeom>
          <a:noFill/>
          <a:ln w="9525">
            <a:noFill/>
            <a:miter lim="800000"/>
            <a:headEnd/>
            <a:tailEnd/>
          </a:ln>
        </p:spPr>
        <p:txBody>
          <a:bodyPr wrap="none">
            <a:prstTxWarp prst="textNoShape">
              <a:avLst/>
            </a:prstTxWarp>
            <a:spAutoFit/>
          </a:bodyPr>
          <a:lstStyle/>
          <a:p>
            <a:pPr eaLnBrk="0" hangingPunct="0"/>
            <a:r>
              <a:rPr lang="en-GB" sz="1400">
                <a:latin typeface="Times" pitchFamily="-65" charset="0"/>
              </a:rPr>
              <a:t>50 kW 703.75 MHz</a:t>
            </a:r>
          </a:p>
          <a:p>
            <a:pPr eaLnBrk="0" hangingPunct="0"/>
            <a:r>
              <a:rPr lang="en-GB" sz="1400">
                <a:latin typeface="Times" pitchFamily="-65" charset="0"/>
              </a:rPr>
              <a:t>system</a:t>
            </a:r>
          </a:p>
        </p:txBody>
      </p:sp>
      <p:sp>
        <p:nvSpPr>
          <p:cNvPr id="29700" name="Rectangle 4" descr="Large confetti"/>
          <p:cNvSpPr>
            <a:spLocks noChangeArrowheads="1"/>
          </p:cNvSpPr>
          <p:nvPr/>
        </p:nvSpPr>
        <p:spPr bwMode="auto">
          <a:xfrm>
            <a:off x="0" y="838200"/>
            <a:ext cx="5486400" cy="303213"/>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29701" name="Rectangle 5" descr="Large confetti"/>
          <p:cNvSpPr>
            <a:spLocks noChangeArrowheads="1"/>
          </p:cNvSpPr>
          <p:nvPr/>
        </p:nvSpPr>
        <p:spPr bwMode="auto">
          <a:xfrm>
            <a:off x="0" y="3902075"/>
            <a:ext cx="5486400" cy="303213"/>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29702" name="Rectangle 6" descr="Large confetti"/>
          <p:cNvSpPr>
            <a:spLocks noChangeArrowheads="1"/>
          </p:cNvSpPr>
          <p:nvPr/>
        </p:nvSpPr>
        <p:spPr bwMode="auto">
          <a:xfrm>
            <a:off x="0" y="1141413"/>
            <a:ext cx="274638" cy="1893887"/>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29703" name="Rectangle 7" descr="Large confetti"/>
          <p:cNvSpPr>
            <a:spLocks noChangeArrowheads="1"/>
          </p:cNvSpPr>
          <p:nvPr/>
        </p:nvSpPr>
        <p:spPr bwMode="auto">
          <a:xfrm>
            <a:off x="0" y="3400425"/>
            <a:ext cx="274638" cy="501650"/>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29704" name="Rectangle 8" descr="Large confetti"/>
          <p:cNvSpPr>
            <a:spLocks noChangeArrowheads="1"/>
          </p:cNvSpPr>
          <p:nvPr/>
        </p:nvSpPr>
        <p:spPr bwMode="auto">
          <a:xfrm>
            <a:off x="5211763" y="1141413"/>
            <a:ext cx="274637" cy="1873250"/>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29705" name="Rectangle 9" descr="Large confetti"/>
          <p:cNvSpPr>
            <a:spLocks noChangeArrowheads="1"/>
          </p:cNvSpPr>
          <p:nvPr/>
        </p:nvSpPr>
        <p:spPr bwMode="auto">
          <a:xfrm>
            <a:off x="5211763" y="3400425"/>
            <a:ext cx="274637" cy="501650"/>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29706" name="Rectangle 10" descr="Large confetti"/>
          <p:cNvSpPr>
            <a:spLocks noChangeArrowheads="1"/>
          </p:cNvSpPr>
          <p:nvPr/>
        </p:nvSpPr>
        <p:spPr bwMode="auto">
          <a:xfrm>
            <a:off x="603250" y="2768600"/>
            <a:ext cx="180975" cy="1133475"/>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29707" name="Rectangle 11" descr="Large confetti"/>
          <p:cNvSpPr>
            <a:spLocks noChangeArrowheads="1"/>
          </p:cNvSpPr>
          <p:nvPr/>
        </p:nvSpPr>
        <p:spPr bwMode="auto">
          <a:xfrm>
            <a:off x="4757738" y="2763838"/>
            <a:ext cx="187325" cy="1135062"/>
          </a:xfrm>
          <a:prstGeom prst="rect">
            <a:avLst/>
          </a:prstGeom>
          <a:pattFill prst="lgConfetti">
            <a:fgClr>
              <a:schemeClr val="bg2"/>
            </a:fgClr>
            <a:bgClr>
              <a:schemeClr val="bg1"/>
            </a:bgClr>
          </a:pattFill>
          <a:ln w="3175">
            <a:solidFill>
              <a:schemeClr val="tx1"/>
            </a:solidFill>
            <a:miter lim="800000"/>
            <a:headEnd/>
            <a:tailEnd/>
          </a:ln>
        </p:spPr>
        <p:txBody>
          <a:bodyPr wrap="none" anchor="ctr">
            <a:prstTxWarp prst="textNoShape">
              <a:avLst/>
            </a:prstTxWarp>
          </a:bodyPr>
          <a:lstStyle/>
          <a:p>
            <a:endParaRPr lang="en-US"/>
          </a:p>
        </p:txBody>
      </p:sp>
      <p:sp>
        <p:nvSpPr>
          <p:cNvPr id="50188" name="Rectangle 12"/>
          <p:cNvSpPr>
            <a:spLocks noChangeArrowheads="1"/>
          </p:cNvSpPr>
          <p:nvPr/>
        </p:nvSpPr>
        <p:spPr bwMode="auto">
          <a:xfrm>
            <a:off x="3179763" y="4297363"/>
            <a:ext cx="246062" cy="282575"/>
          </a:xfrm>
          <a:prstGeom prst="rect">
            <a:avLst/>
          </a:prstGeom>
          <a:gradFill rotWithShape="0">
            <a:gsLst>
              <a:gs pos="0">
                <a:schemeClr val="accent1">
                  <a:gamma/>
                  <a:shade val="46275"/>
                  <a:invGamma/>
                </a:schemeClr>
              </a:gs>
              <a:gs pos="100000">
                <a:schemeClr val="accent1"/>
              </a:gs>
            </a:gsLst>
            <a:lin ang="5400000" scaled="1"/>
          </a:gradFill>
          <a:ln w="9525">
            <a:solidFill>
              <a:schemeClr val="tx1"/>
            </a:solidFill>
            <a:miter lim="800000"/>
            <a:headEnd/>
            <a:tailEnd/>
          </a:ln>
          <a:effectLst/>
        </p:spPr>
        <p:txBody>
          <a:bodyPr wrap="none" anchor="ctr">
            <a:prstTxWarp prst="textNoShape">
              <a:avLst/>
            </a:prstTxWarp>
          </a:bodyPr>
          <a:lstStyle/>
          <a:p>
            <a:pPr>
              <a:defRPr/>
            </a:pPr>
            <a:endParaRPr lang="en-US">
              <a:latin typeface="Times New Roman" pitchFamily="-108" charset="0"/>
            </a:endParaRPr>
          </a:p>
        </p:txBody>
      </p:sp>
      <p:pic>
        <p:nvPicPr>
          <p:cNvPr id="29709" name="Picture 16" descr="cryomodule_cuts_3"/>
          <p:cNvPicPr>
            <a:picLocks noChangeAspect="1" noChangeArrowheads="1"/>
          </p:cNvPicPr>
          <p:nvPr/>
        </p:nvPicPr>
        <p:blipFill>
          <a:blip r:embed="rId3"/>
          <a:srcRect l="5363" r="5534" b="1823"/>
          <a:stretch>
            <a:fillRect/>
          </a:stretch>
        </p:blipFill>
        <p:spPr bwMode="auto">
          <a:xfrm>
            <a:off x="2443163" y="2617788"/>
            <a:ext cx="1152525" cy="992187"/>
          </a:xfrm>
          <a:prstGeom prst="rect">
            <a:avLst/>
          </a:prstGeom>
          <a:noFill/>
          <a:ln w="9525">
            <a:noFill/>
            <a:miter lim="800000"/>
            <a:headEnd/>
            <a:tailEnd/>
          </a:ln>
        </p:spPr>
      </p:pic>
      <p:sp>
        <p:nvSpPr>
          <p:cNvPr id="29710" name="Text Box 17"/>
          <p:cNvSpPr txBox="1">
            <a:spLocks noChangeArrowheads="1"/>
          </p:cNvSpPr>
          <p:nvPr/>
        </p:nvSpPr>
        <p:spPr bwMode="auto">
          <a:xfrm>
            <a:off x="2362200" y="2590800"/>
            <a:ext cx="1263650" cy="336550"/>
          </a:xfrm>
          <a:prstGeom prst="rect">
            <a:avLst/>
          </a:prstGeom>
          <a:noFill/>
          <a:ln w="9525">
            <a:noFill/>
            <a:miter lim="800000"/>
            <a:headEnd/>
            <a:tailEnd/>
          </a:ln>
        </p:spPr>
        <p:txBody>
          <a:bodyPr wrap="none">
            <a:prstTxWarp prst="textNoShape">
              <a:avLst/>
            </a:prstTxWarp>
            <a:spAutoFit/>
          </a:bodyPr>
          <a:lstStyle/>
          <a:p>
            <a:pPr eaLnBrk="0" hangingPunct="0"/>
            <a:r>
              <a:rPr lang="en-GB" sz="1600">
                <a:solidFill>
                  <a:schemeClr val="bg1"/>
                </a:solidFill>
                <a:latin typeface="Times" pitchFamily="-65" charset="0"/>
              </a:rPr>
              <a:t>Cryo-module</a:t>
            </a:r>
          </a:p>
        </p:txBody>
      </p:sp>
      <p:sp>
        <p:nvSpPr>
          <p:cNvPr id="29711" name="Text Box 18"/>
          <p:cNvSpPr txBox="1">
            <a:spLocks noChangeArrowheads="1"/>
          </p:cNvSpPr>
          <p:nvPr/>
        </p:nvSpPr>
        <p:spPr bwMode="auto">
          <a:xfrm>
            <a:off x="2486025" y="3355975"/>
            <a:ext cx="981075" cy="304800"/>
          </a:xfrm>
          <a:prstGeom prst="rect">
            <a:avLst/>
          </a:prstGeom>
          <a:noFill/>
          <a:ln w="9525">
            <a:noFill/>
            <a:miter lim="800000"/>
            <a:headEnd/>
            <a:tailEnd/>
          </a:ln>
        </p:spPr>
        <p:txBody>
          <a:bodyPr wrap="none">
            <a:prstTxWarp prst="textNoShape">
              <a:avLst/>
            </a:prstTxWarp>
            <a:spAutoFit/>
          </a:bodyPr>
          <a:lstStyle/>
          <a:p>
            <a:pPr algn="ctr" eaLnBrk="0" hangingPunct="0"/>
            <a:r>
              <a:rPr lang="en-GB" sz="1400">
                <a:latin typeface="Times" pitchFamily="-65" charset="0"/>
              </a:rPr>
              <a:t>SRF cavity</a:t>
            </a:r>
          </a:p>
        </p:txBody>
      </p:sp>
      <p:sp>
        <p:nvSpPr>
          <p:cNvPr id="29712" name="Line 19"/>
          <p:cNvSpPr>
            <a:spLocks noChangeShapeType="1"/>
          </p:cNvSpPr>
          <p:nvPr/>
        </p:nvSpPr>
        <p:spPr bwMode="auto">
          <a:xfrm flipH="1">
            <a:off x="3297238" y="3600450"/>
            <a:ext cx="0" cy="706438"/>
          </a:xfrm>
          <a:prstGeom prst="line">
            <a:avLst/>
          </a:prstGeom>
          <a:noFill/>
          <a:ln w="76200">
            <a:solidFill>
              <a:schemeClr val="accent1">
                <a:alpha val="50195"/>
              </a:schemeClr>
            </a:solidFill>
            <a:round/>
            <a:headEnd/>
            <a:tailEnd/>
          </a:ln>
        </p:spPr>
        <p:txBody>
          <a:bodyPr wrap="none" anchor="ctr">
            <a:prstTxWarp prst="textNoShape">
              <a:avLst/>
            </a:prstTxWarp>
          </a:bodyPr>
          <a:lstStyle/>
          <a:p>
            <a:endParaRPr lang="en-US"/>
          </a:p>
        </p:txBody>
      </p:sp>
      <p:grpSp>
        <p:nvGrpSpPr>
          <p:cNvPr id="29713" name="Group 21"/>
          <p:cNvGrpSpPr>
            <a:grpSpLocks/>
          </p:cNvGrpSpPr>
          <p:nvPr/>
        </p:nvGrpSpPr>
        <p:grpSpPr bwMode="auto">
          <a:xfrm>
            <a:off x="815975" y="2593975"/>
            <a:ext cx="1017588" cy="2011363"/>
            <a:chOff x="170" y="1914"/>
            <a:chExt cx="1066" cy="1958"/>
          </a:xfrm>
        </p:grpSpPr>
        <p:sp>
          <p:nvSpPr>
            <p:cNvPr id="29784" name="Rectangle 22"/>
            <p:cNvSpPr>
              <a:spLocks noChangeArrowheads="1"/>
            </p:cNvSpPr>
            <p:nvPr/>
          </p:nvSpPr>
          <p:spPr bwMode="auto">
            <a:xfrm>
              <a:off x="374" y="3650"/>
              <a:ext cx="862" cy="222"/>
            </a:xfrm>
            <a:prstGeom prst="rect">
              <a:avLst/>
            </a:prstGeom>
            <a:solidFill>
              <a:schemeClr val="accent1"/>
            </a:solidFill>
            <a:ln w="9525">
              <a:noFill/>
              <a:miter lim="800000"/>
              <a:headEnd/>
              <a:tailEnd/>
            </a:ln>
          </p:spPr>
          <p:txBody>
            <a:bodyPr wrap="none" anchor="ctr">
              <a:prstTxWarp prst="textNoShape">
                <a:avLst/>
              </a:prstTxWarp>
            </a:bodyPr>
            <a:lstStyle/>
            <a:p>
              <a:endParaRPr lang="en-US"/>
            </a:p>
          </p:txBody>
        </p:sp>
        <p:sp>
          <p:nvSpPr>
            <p:cNvPr id="29785" name="AutoShape 23"/>
            <p:cNvSpPr>
              <a:spLocks noChangeArrowheads="1"/>
            </p:cNvSpPr>
            <p:nvPr/>
          </p:nvSpPr>
          <p:spPr bwMode="auto">
            <a:xfrm>
              <a:off x="708" y="3407"/>
              <a:ext cx="193" cy="335"/>
            </a:xfrm>
            <a:prstGeom prst="triangle">
              <a:avLst>
                <a:gd name="adj" fmla="val 50000"/>
              </a:avLst>
            </a:prstGeom>
            <a:solidFill>
              <a:schemeClr val="accent1"/>
            </a:solidFill>
            <a:ln w="9525">
              <a:solidFill>
                <a:schemeClr val="accent1">
                  <a:alpha val="59999"/>
                </a:schemeClr>
              </a:solidFill>
              <a:miter lim="800000"/>
              <a:headEnd/>
              <a:tailEnd/>
            </a:ln>
          </p:spPr>
          <p:txBody>
            <a:bodyPr wrap="none" anchor="ctr">
              <a:prstTxWarp prst="textNoShape">
                <a:avLst/>
              </a:prstTxWarp>
            </a:bodyPr>
            <a:lstStyle/>
            <a:p>
              <a:endParaRPr lang="en-US"/>
            </a:p>
          </p:txBody>
        </p:sp>
        <p:sp>
          <p:nvSpPr>
            <p:cNvPr id="29786" name="Freeform 24"/>
            <p:cNvSpPr>
              <a:spLocks/>
            </p:cNvSpPr>
            <p:nvPr/>
          </p:nvSpPr>
          <p:spPr bwMode="auto">
            <a:xfrm>
              <a:off x="544" y="1914"/>
              <a:ext cx="192" cy="662"/>
            </a:xfrm>
            <a:custGeom>
              <a:avLst/>
              <a:gdLst>
                <a:gd name="T0" fmla="*/ 155 w 160"/>
                <a:gd name="T1" fmla="*/ 630 h 630"/>
                <a:gd name="T2" fmla="*/ 160 w 160"/>
                <a:gd name="T3" fmla="*/ 176 h 630"/>
                <a:gd name="T4" fmla="*/ 0 w 160"/>
                <a:gd name="T5" fmla="*/ 0 h 630"/>
                <a:gd name="T6" fmla="*/ 0 w 160"/>
                <a:gd name="T7" fmla="*/ 342 h 630"/>
                <a:gd name="T8" fmla="*/ 0 60000 65536"/>
                <a:gd name="T9" fmla="*/ 0 60000 65536"/>
                <a:gd name="T10" fmla="*/ 0 60000 65536"/>
                <a:gd name="T11" fmla="*/ 0 60000 65536"/>
                <a:gd name="T12" fmla="*/ 0 w 160"/>
                <a:gd name="T13" fmla="*/ 0 h 630"/>
                <a:gd name="T14" fmla="*/ 160 w 160"/>
                <a:gd name="T15" fmla="*/ 630 h 630"/>
              </a:gdLst>
              <a:ahLst/>
              <a:cxnLst>
                <a:cxn ang="T8">
                  <a:pos x="T0" y="T1"/>
                </a:cxn>
                <a:cxn ang="T9">
                  <a:pos x="T2" y="T3"/>
                </a:cxn>
                <a:cxn ang="T10">
                  <a:pos x="T4" y="T5"/>
                </a:cxn>
                <a:cxn ang="T11">
                  <a:pos x="T6" y="T7"/>
                </a:cxn>
              </a:cxnLst>
              <a:rect l="T12" t="T13" r="T14" b="T15"/>
              <a:pathLst>
                <a:path w="160" h="630">
                  <a:moveTo>
                    <a:pt x="155" y="630"/>
                  </a:moveTo>
                  <a:lnTo>
                    <a:pt x="160" y="176"/>
                  </a:lnTo>
                  <a:lnTo>
                    <a:pt x="0" y="0"/>
                  </a:lnTo>
                  <a:lnTo>
                    <a:pt x="0" y="342"/>
                  </a:lnTo>
                </a:path>
              </a:pathLst>
            </a:custGeom>
            <a:noFill/>
            <a:ln w="76200">
              <a:solidFill>
                <a:schemeClr val="accent1">
                  <a:alpha val="59999"/>
                </a:schemeClr>
              </a:solidFill>
              <a:round/>
              <a:headEnd/>
              <a:tailEnd/>
            </a:ln>
          </p:spPr>
          <p:txBody>
            <a:bodyPr wrap="none" anchor="ctr">
              <a:prstTxWarp prst="textNoShape">
                <a:avLst/>
              </a:prstTxWarp>
            </a:bodyPr>
            <a:lstStyle/>
            <a:p>
              <a:endParaRPr lang="en-US"/>
            </a:p>
          </p:txBody>
        </p:sp>
        <p:sp>
          <p:nvSpPr>
            <p:cNvPr id="29787" name="Freeform 25"/>
            <p:cNvSpPr>
              <a:spLocks/>
            </p:cNvSpPr>
            <p:nvPr/>
          </p:nvSpPr>
          <p:spPr bwMode="auto">
            <a:xfrm>
              <a:off x="170" y="2005"/>
              <a:ext cx="646" cy="1446"/>
            </a:xfrm>
            <a:custGeom>
              <a:avLst/>
              <a:gdLst>
                <a:gd name="T0" fmla="*/ 459 w 646"/>
                <a:gd name="T1" fmla="*/ 0 h 1446"/>
                <a:gd name="T2" fmla="*/ 0 w 646"/>
                <a:gd name="T3" fmla="*/ 315 h 1446"/>
                <a:gd name="T4" fmla="*/ 646 w 646"/>
                <a:gd name="T5" fmla="*/ 1446 h 1446"/>
                <a:gd name="T6" fmla="*/ 0 60000 65536"/>
                <a:gd name="T7" fmla="*/ 0 60000 65536"/>
                <a:gd name="T8" fmla="*/ 0 60000 65536"/>
                <a:gd name="T9" fmla="*/ 0 w 646"/>
                <a:gd name="T10" fmla="*/ 0 h 1446"/>
                <a:gd name="T11" fmla="*/ 646 w 646"/>
                <a:gd name="T12" fmla="*/ 1446 h 1446"/>
              </a:gdLst>
              <a:ahLst/>
              <a:cxnLst>
                <a:cxn ang="T6">
                  <a:pos x="T0" y="T1"/>
                </a:cxn>
                <a:cxn ang="T7">
                  <a:pos x="T2" y="T3"/>
                </a:cxn>
                <a:cxn ang="T8">
                  <a:pos x="T4" y="T5"/>
                </a:cxn>
              </a:cxnLst>
              <a:rect l="T9" t="T10" r="T11" b="T12"/>
              <a:pathLst>
                <a:path w="646" h="1446">
                  <a:moveTo>
                    <a:pt x="459" y="0"/>
                  </a:moveTo>
                  <a:lnTo>
                    <a:pt x="0" y="315"/>
                  </a:lnTo>
                  <a:lnTo>
                    <a:pt x="646" y="1446"/>
                  </a:lnTo>
                </a:path>
              </a:pathLst>
            </a:custGeom>
            <a:noFill/>
            <a:ln w="76200">
              <a:solidFill>
                <a:schemeClr val="accent1">
                  <a:alpha val="59999"/>
                </a:schemeClr>
              </a:solidFill>
              <a:round/>
              <a:headEnd/>
              <a:tailEnd/>
            </a:ln>
          </p:spPr>
          <p:txBody>
            <a:bodyPr wrap="none" anchor="ctr">
              <a:prstTxWarp prst="textNoShape">
                <a:avLst/>
              </a:prstTxWarp>
            </a:bodyPr>
            <a:lstStyle/>
            <a:p>
              <a:endParaRPr lang="en-US"/>
            </a:p>
          </p:txBody>
        </p:sp>
      </p:grpSp>
      <p:sp>
        <p:nvSpPr>
          <p:cNvPr id="29714" name="Text Box 26"/>
          <p:cNvSpPr txBox="1">
            <a:spLocks noChangeArrowheads="1"/>
          </p:cNvSpPr>
          <p:nvPr/>
        </p:nvSpPr>
        <p:spPr bwMode="auto">
          <a:xfrm>
            <a:off x="152400" y="4267200"/>
            <a:ext cx="1387519" cy="923330"/>
          </a:xfrm>
          <a:prstGeom prst="rect">
            <a:avLst/>
          </a:prstGeom>
          <a:noFill/>
          <a:ln w="9525">
            <a:noFill/>
            <a:miter lim="800000"/>
            <a:headEnd/>
            <a:tailEnd/>
          </a:ln>
        </p:spPr>
        <p:txBody>
          <a:bodyPr wrap="none">
            <a:prstTxWarp prst="textNoShape">
              <a:avLst/>
            </a:prstTxWarp>
            <a:spAutoFit/>
          </a:bodyPr>
          <a:lstStyle/>
          <a:p>
            <a:pPr eaLnBrk="0" hangingPunct="0"/>
            <a:r>
              <a:rPr lang="en-GB" sz="1800" dirty="0">
                <a:solidFill>
                  <a:srgbClr val="000090"/>
                </a:solidFill>
                <a:latin typeface="Tahoma"/>
              </a:rPr>
              <a:t>1 MW </a:t>
            </a:r>
          </a:p>
          <a:p>
            <a:pPr eaLnBrk="0" hangingPunct="0"/>
            <a:r>
              <a:rPr lang="en-GB" sz="1800" dirty="0">
                <a:solidFill>
                  <a:srgbClr val="000090"/>
                </a:solidFill>
                <a:latin typeface="Tahoma"/>
              </a:rPr>
              <a:t>703.75 MHz</a:t>
            </a:r>
          </a:p>
          <a:p>
            <a:pPr eaLnBrk="0" hangingPunct="0"/>
            <a:r>
              <a:rPr lang="en-GB" sz="1800" dirty="0">
                <a:solidFill>
                  <a:srgbClr val="000090"/>
                </a:solidFill>
                <a:latin typeface="Tahoma"/>
              </a:rPr>
              <a:t>Klystron</a:t>
            </a:r>
          </a:p>
        </p:txBody>
      </p:sp>
      <p:pic>
        <p:nvPicPr>
          <p:cNvPr id="29715" name="Picture 28"/>
          <p:cNvPicPr>
            <a:picLocks noChangeAspect="1" noChangeArrowheads="1"/>
          </p:cNvPicPr>
          <p:nvPr/>
        </p:nvPicPr>
        <p:blipFill>
          <a:blip r:embed="rId2"/>
          <a:srcRect/>
          <a:stretch>
            <a:fillRect/>
          </a:stretch>
        </p:blipFill>
        <p:spPr bwMode="auto">
          <a:xfrm rot="1642753">
            <a:off x="946150" y="2890838"/>
            <a:ext cx="514350" cy="385762"/>
          </a:xfrm>
          <a:prstGeom prst="rect">
            <a:avLst/>
          </a:prstGeom>
          <a:noFill/>
          <a:ln w="9525">
            <a:noFill/>
            <a:miter lim="800000"/>
            <a:headEnd/>
            <a:tailEnd/>
          </a:ln>
        </p:spPr>
      </p:pic>
      <p:sp>
        <p:nvSpPr>
          <p:cNvPr id="29716" name="AutoShape 29"/>
          <p:cNvSpPr>
            <a:spLocks noChangeArrowheads="1"/>
          </p:cNvSpPr>
          <p:nvPr/>
        </p:nvSpPr>
        <p:spPr bwMode="auto">
          <a:xfrm rot="7602">
            <a:off x="857250" y="2339975"/>
            <a:ext cx="231775" cy="808038"/>
          </a:xfrm>
          <a:prstGeom prst="roundRect">
            <a:avLst>
              <a:gd name="adj" fmla="val 16667"/>
            </a:avLst>
          </a:prstGeom>
          <a:solidFill>
            <a:srgbClr val="A4FEC6"/>
          </a:solidFill>
          <a:ln w="9525">
            <a:noFill/>
            <a:round/>
            <a:headEnd/>
            <a:tailEnd/>
          </a:ln>
        </p:spPr>
        <p:txBody>
          <a:bodyPr wrap="none" anchor="ctr">
            <a:prstTxWarp prst="textNoShape">
              <a:avLst/>
            </a:prstTxWarp>
          </a:bodyPr>
          <a:lstStyle/>
          <a:p>
            <a:endParaRPr lang="en-US"/>
          </a:p>
        </p:txBody>
      </p:sp>
      <p:sp>
        <p:nvSpPr>
          <p:cNvPr id="29717" name="Line 30"/>
          <p:cNvSpPr>
            <a:spLocks noChangeShapeType="1"/>
          </p:cNvSpPr>
          <p:nvPr/>
        </p:nvSpPr>
        <p:spPr bwMode="auto">
          <a:xfrm rot="7602" flipV="1">
            <a:off x="1631950" y="3238500"/>
            <a:ext cx="207963" cy="1588"/>
          </a:xfrm>
          <a:prstGeom prst="line">
            <a:avLst/>
          </a:prstGeom>
          <a:noFill/>
          <a:ln w="9525">
            <a:solidFill>
              <a:srgbClr val="FF0000"/>
            </a:solidFill>
            <a:round/>
            <a:headEnd/>
            <a:tailEnd type="triangle" w="med" len="med"/>
          </a:ln>
        </p:spPr>
        <p:txBody>
          <a:bodyPr wrap="none" anchor="ctr">
            <a:prstTxWarp prst="textNoShape">
              <a:avLst/>
            </a:prstTxWarp>
          </a:bodyPr>
          <a:lstStyle/>
          <a:p>
            <a:endParaRPr lang="en-US"/>
          </a:p>
        </p:txBody>
      </p:sp>
      <p:sp>
        <p:nvSpPr>
          <p:cNvPr id="29718" name="AutoShape 31"/>
          <p:cNvSpPr>
            <a:spLocks noChangeArrowheads="1"/>
          </p:cNvSpPr>
          <p:nvPr/>
        </p:nvSpPr>
        <p:spPr bwMode="auto">
          <a:xfrm rot="21087134" flipH="1">
            <a:off x="1500188" y="2936875"/>
            <a:ext cx="60325" cy="139700"/>
          </a:xfrm>
          <a:prstGeom prst="moon">
            <a:avLst>
              <a:gd name="adj" fmla="val 50000"/>
            </a:avLst>
          </a:prstGeom>
          <a:solidFill>
            <a:schemeClr val="accent1"/>
          </a:solidFill>
          <a:ln w="9525">
            <a:solidFill>
              <a:schemeClr val="tx1"/>
            </a:solidFill>
            <a:miter lim="800000"/>
            <a:headEnd/>
            <a:tailEnd/>
          </a:ln>
        </p:spPr>
        <p:txBody>
          <a:bodyPr wrap="none" anchor="ctr">
            <a:prstTxWarp prst="textNoShape">
              <a:avLst/>
            </a:prstTxWarp>
          </a:bodyPr>
          <a:lstStyle/>
          <a:p>
            <a:pPr algn="r" eaLnBrk="0" hangingPunct="0"/>
            <a:endParaRPr lang="en-US" sz="1400">
              <a:latin typeface="Times" pitchFamily="-65" charset="0"/>
            </a:endParaRPr>
          </a:p>
        </p:txBody>
      </p:sp>
      <p:sp>
        <p:nvSpPr>
          <p:cNvPr id="29719" name="Line 32"/>
          <p:cNvSpPr>
            <a:spLocks noChangeShapeType="1"/>
          </p:cNvSpPr>
          <p:nvPr/>
        </p:nvSpPr>
        <p:spPr bwMode="auto">
          <a:xfrm rot="1699941" flipV="1">
            <a:off x="1447800" y="2978150"/>
            <a:ext cx="71438" cy="127000"/>
          </a:xfrm>
          <a:prstGeom prst="line">
            <a:avLst/>
          </a:prstGeom>
          <a:noFill/>
          <a:ln w="19050">
            <a:solidFill>
              <a:schemeClr val="hlink"/>
            </a:solidFill>
            <a:round/>
            <a:headEnd/>
            <a:tailEnd/>
          </a:ln>
        </p:spPr>
        <p:txBody>
          <a:bodyPr wrap="none" anchor="ctr">
            <a:prstTxWarp prst="textNoShape">
              <a:avLst/>
            </a:prstTxWarp>
          </a:bodyPr>
          <a:lstStyle/>
          <a:p>
            <a:endParaRPr lang="en-US"/>
          </a:p>
        </p:txBody>
      </p:sp>
      <p:sp>
        <p:nvSpPr>
          <p:cNvPr id="29720" name="Text Box 33"/>
          <p:cNvSpPr txBox="1">
            <a:spLocks noChangeArrowheads="1"/>
          </p:cNvSpPr>
          <p:nvPr/>
        </p:nvSpPr>
        <p:spPr bwMode="auto">
          <a:xfrm rot="7602">
            <a:off x="1725613" y="3205163"/>
            <a:ext cx="979487" cy="304800"/>
          </a:xfrm>
          <a:prstGeom prst="rect">
            <a:avLst/>
          </a:prstGeom>
          <a:noFill/>
          <a:ln w="9525">
            <a:noFill/>
            <a:miter lim="800000"/>
            <a:headEnd/>
            <a:tailEnd/>
          </a:ln>
        </p:spPr>
        <p:txBody>
          <a:bodyPr wrap="none">
            <a:prstTxWarp prst="textNoShape">
              <a:avLst/>
            </a:prstTxWarp>
            <a:spAutoFit/>
          </a:bodyPr>
          <a:lstStyle/>
          <a:p>
            <a:pPr eaLnBrk="0" hangingPunct="0"/>
            <a:r>
              <a:rPr lang="en-GB" sz="1400">
                <a:solidFill>
                  <a:srgbClr val="FF0000"/>
                </a:solidFill>
                <a:latin typeface="Times" pitchFamily="-65" charset="0"/>
              </a:rPr>
              <a:t>e</a:t>
            </a:r>
            <a:r>
              <a:rPr lang="en-GB" sz="1400" baseline="30000">
                <a:solidFill>
                  <a:srgbClr val="FF0000"/>
                </a:solidFill>
                <a:latin typeface="Times" pitchFamily="-65" charset="0"/>
              </a:rPr>
              <a:t>-</a:t>
            </a:r>
            <a:r>
              <a:rPr lang="en-GB" sz="1400">
                <a:solidFill>
                  <a:srgbClr val="FF0000"/>
                </a:solidFill>
                <a:latin typeface="Times" pitchFamily="-65" charset="0"/>
              </a:rPr>
              <a:t>  2.5MeV</a:t>
            </a:r>
          </a:p>
        </p:txBody>
      </p:sp>
      <p:sp>
        <p:nvSpPr>
          <p:cNvPr id="29721" name="Text Box 34"/>
          <p:cNvSpPr txBox="1">
            <a:spLocks noChangeArrowheads="1"/>
          </p:cNvSpPr>
          <p:nvPr/>
        </p:nvSpPr>
        <p:spPr bwMode="auto">
          <a:xfrm rot="7602">
            <a:off x="487363" y="2522538"/>
            <a:ext cx="579437" cy="304800"/>
          </a:xfrm>
          <a:prstGeom prst="rect">
            <a:avLst/>
          </a:prstGeom>
          <a:noFill/>
          <a:ln w="9525">
            <a:noFill/>
            <a:miter lim="800000"/>
            <a:headEnd/>
            <a:tailEnd/>
          </a:ln>
        </p:spPr>
        <p:txBody>
          <a:bodyPr wrap="none">
            <a:prstTxWarp prst="textNoShape">
              <a:avLst/>
            </a:prstTxWarp>
            <a:spAutoFit/>
          </a:bodyPr>
          <a:lstStyle/>
          <a:p>
            <a:pPr eaLnBrk="0" hangingPunct="0"/>
            <a:r>
              <a:rPr lang="en-GB" sz="1400">
                <a:latin typeface="Times" pitchFamily="-65" charset="0"/>
              </a:rPr>
              <a:t>Laser</a:t>
            </a:r>
          </a:p>
        </p:txBody>
      </p:sp>
      <p:sp>
        <p:nvSpPr>
          <p:cNvPr id="29722" name="Freeform 35"/>
          <p:cNvSpPr>
            <a:spLocks/>
          </p:cNvSpPr>
          <p:nvPr/>
        </p:nvSpPr>
        <p:spPr bwMode="auto">
          <a:xfrm rot="7602">
            <a:off x="1423988" y="3068638"/>
            <a:ext cx="1049337" cy="141287"/>
          </a:xfrm>
          <a:custGeom>
            <a:avLst/>
            <a:gdLst>
              <a:gd name="T0" fmla="*/ 949 w 949"/>
              <a:gd name="T1" fmla="*/ 7 h 125"/>
              <a:gd name="T2" fmla="*/ 853 w 949"/>
              <a:gd name="T3" fmla="*/ 7 h 125"/>
              <a:gd name="T4" fmla="*/ 681 w 949"/>
              <a:gd name="T5" fmla="*/ 17 h 125"/>
              <a:gd name="T6" fmla="*/ 548 w 949"/>
              <a:gd name="T7" fmla="*/ 110 h 125"/>
              <a:gd name="T8" fmla="*/ 351 w 949"/>
              <a:gd name="T9" fmla="*/ 110 h 125"/>
              <a:gd name="T10" fmla="*/ 210 w 949"/>
              <a:gd name="T11" fmla="*/ 33 h 125"/>
              <a:gd name="T12" fmla="*/ 0 w 949"/>
              <a:gd name="T13" fmla="*/ 29 h 125"/>
              <a:gd name="T14" fmla="*/ 0 60000 65536"/>
              <a:gd name="T15" fmla="*/ 0 60000 65536"/>
              <a:gd name="T16" fmla="*/ 0 60000 65536"/>
              <a:gd name="T17" fmla="*/ 0 60000 65536"/>
              <a:gd name="T18" fmla="*/ 0 60000 65536"/>
              <a:gd name="T19" fmla="*/ 0 60000 65536"/>
              <a:gd name="T20" fmla="*/ 0 60000 65536"/>
              <a:gd name="T21" fmla="*/ 0 w 949"/>
              <a:gd name="T22" fmla="*/ 0 h 125"/>
              <a:gd name="T23" fmla="*/ 949 w 949"/>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9" h="125">
                <a:moveTo>
                  <a:pt x="949" y="7"/>
                </a:moveTo>
                <a:cubicBezTo>
                  <a:pt x="933" y="7"/>
                  <a:pt x="898" y="5"/>
                  <a:pt x="853" y="7"/>
                </a:cubicBezTo>
                <a:cubicBezTo>
                  <a:pt x="808" y="9"/>
                  <a:pt x="732" y="0"/>
                  <a:pt x="681" y="17"/>
                </a:cubicBezTo>
                <a:cubicBezTo>
                  <a:pt x="630" y="34"/>
                  <a:pt x="603" y="95"/>
                  <a:pt x="548" y="110"/>
                </a:cubicBezTo>
                <a:cubicBezTo>
                  <a:pt x="493" y="125"/>
                  <a:pt x="407" y="123"/>
                  <a:pt x="351" y="110"/>
                </a:cubicBezTo>
                <a:cubicBezTo>
                  <a:pt x="295" y="97"/>
                  <a:pt x="268" y="46"/>
                  <a:pt x="210" y="33"/>
                </a:cubicBezTo>
                <a:cubicBezTo>
                  <a:pt x="152" y="20"/>
                  <a:pt x="44" y="30"/>
                  <a:pt x="0" y="29"/>
                </a:cubicBezTo>
              </a:path>
            </a:pathLst>
          </a:custGeom>
          <a:noFill/>
          <a:ln w="28575">
            <a:solidFill>
              <a:schemeClr val="accent2"/>
            </a:solidFill>
            <a:round/>
            <a:headEnd/>
            <a:tailEnd/>
          </a:ln>
        </p:spPr>
        <p:txBody>
          <a:bodyPr wrap="none" anchor="ctr">
            <a:prstTxWarp prst="textNoShape">
              <a:avLst/>
            </a:prstTxWarp>
          </a:bodyPr>
          <a:lstStyle/>
          <a:p>
            <a:endParaRPr lang="en-US"/>
          </a:p>
        </p:txBody>
      </p:sp>
      <p:sp>
        <p:nvSpPr>
          <p:cNvPr id="29723" name="Text Box 36"/>
          <p:cNvSpPr txBox="1">
            <a:spLocks noChangeArrowheads="1"/>
          </p:cNvSpPr>
          <p:nvPr/>
        </p:nvSpPr>
        <p:spPr bwMode="auto">
          <a:xfrm rot="7602">
            <a:off x="830488" y="3275112"/>
            <a:ext cx="1029837" cy="307777"/>
          </a:xfrm>
          <a:prstGeom prst="rect">
            <a:avLst/>
          </a:prstGeom>
          <a:noFill/>
          <a:ln w="9525">
            <a:noFill/>
            <a:miter lim="800000"/>
            <a:headEnd/>
            <a:tailEnd/>
          </a:ln>
        </p:spPr>
        <p:txBody>
          <a:bodyPr wrap="none">
            <a:prstTxWarp prst="textNoShape">
              <a:avLst/>
            </a:prstTxWarp>
            <a:spAutoFit/>
          </a:bodyPr>
          <a:lstStyle/>
          <a:p>
            <a:pPr eaLnBrk="0" hangingPunct="0"/>
            <a:r>
              <a:rPr lang="en-GB" sz="1400" dirty="0">
                <a:solidFill>
                  <a:srgbClr val="000090"/>
                </a:solidFill>
                <a:latin typeface="Tahoma"/>
              </a:rPr>
              <a:t>SC RF Gun</a:t>
            </a:r>
          </a:p>
        </p:txBody>
      </p:sp>
      <p:sp>
        <p:nvSpPr>
          <p:cNvPr id="29724" name="Line 37"/>
          <p:cNvSpPr>
            <a:spLocks noChangeShapeType="1"/>
          </p:cNvSpPr>
          <p:nvPr/>
        </p:nvSpPr>
        <p:spPr bwMode="auto">
          <a:xfrm rot="7602">
            <a:off x="592138" y="2752725"/>
            <a:ext cx="265112" cy="3175"/>
          </a:xfrm>
          <a:prstGeom prst="line">
            <a:avLst/>
          </a:prstGeom>
          <a:noFill/>
          <a:ln w="19050">
            <a:solidFill>
              <a:schemeClr val="hlink"/>
            </a:solidFill>
            <a:round/>
            <a:headEnd/>
            <a:tailEnd/>
          </a:ln>
        </p:spPr>
        <p:txBody>
          <a:bodyPr wrap="none" anchor="ctr">
            <a:prstTxWarp prst="textNoShape">
              <a:avLst/>
            </a:prstTxWarp>
          </a:bodyPr>
          <a:lstStyle/>
          <a:p>
            <a:endParaRPr lang="en-US"/>
          </a:p>
        </p:txBody>
      </p:sp>
      <p:sp>
        <p:nvSpPr>
          <p:cNvPr id="29725" name="Line 38"/>
          <p:cNvSpPr>
            <a:spLocks noChangeShapeType="1"/>
          </p:cNvSpPr>
          <p:nvPr/>
        </p:nvSpPr>
        <p:spPr bwMode="auto">
          <a:xfrm rot="7602" flipH="1">
            <a:off x="593725" y="2759075"/>
            <a:ext cx="3175" cy="285750"/>
          </a:xfrm>
          <a:prstGeom prst="line">
            <a:avLst/>
          </a:prstGeom>
          <a:noFill/>
          <a:ln w="19050">
            <a:solidFill>
              <a:schemeClr val="hlink"/>
            </a:solidFill>
            <a:round/>
            <a:headEnd/>
            <a:tailEnd/>
          </a:ln>
        </p:spPr>
        <p:txBody>
          <a:bodyPr wrap="none" anchor="ctr">
            <a:prstTxWarp prst="textNoShape">
              <a:avLst/>
            </a:prstTxWarp>
          </a:bodyPr>
          <a:lstStyle/>
          <a:p>
            <a:endParaRPr lang="en-US"/>
          </a:p>
        </p:txBody>
      </p:sp>
      <p:sp>
        <p:nvSpPr>
          <p:cNvPr id="29726" name="Line 39"/>
          <p:cNvSpPr>
            <a:spLocks noChangeShapeType="1"/>
          </p:cNvSpPr>
          <p:nvPr/>
        </p:nvSpPr>
        <p:spPr bwMode="auto">
          <a:xfrm rot="7602" flipH="1" flipV="1">
            <a:off x="-1588" y="3036888"/>
            <a:ext cx="592138" cy="1587"/>
          </a:xfrm>
          <a:prstGeom prst="line">
            <a:avLst/>
          </a:prstGeom>
          <a:noFill/>
          <a:ln w="19050">
            <a:solidFill>
              <a:schemeClr val="hlink"/>
            </a:solidFill>
            <a:round/>
            <a:headEnd/>
            <a:tailEnd/>
          </a:ln>
        </p:spPr>
        <p:txBody>
          <a:bodyPr wrap="none" anchor="ctr">
            <a:prstTxWarp prst="textNoShape">
              <a:avLst/>
            </a:prstTxWarp>
          </a:bodyPr>
          <a:lstStyle/>
          <a:p>
            <a:endParaRPr lang="en-US"/>
          </a:p>
        </p:txBody>
      </p:sp>
      <p:sp>
        <p:nvSpPr>
          <p:cNvPr id="29727" name="Line 40"/>
          <p:cNvSpPr>
            <a:spLocks noChangeShapeType="1"/>
          </p:cNvSpPr>
          <p:nvPr/>
        </p:nvSpPr>
        <p:spPr bwMode="auto">
          <a:xfrm rot="7602">
            <a:off x="857250" y="2755900"/>
            <a:ext cx="704850" cy="250825"/>
          </a:xfrm>
          <a:prstGeom prst="line">
            <a:avLst/>
          </a:prstGeom>
          <a:noFill/>
          <a:ln w="19050">
            <a:solidFill>
              <a:schemeClr val="hlink"/>
            </a:solidFill>
            <a:round/>
            <a:headEnd/>
            <a:tailEnd type="triangle" w="med" len="med"/>
          </a:ln>
        </p:spPr>
        <p:txBody>
          <a:bodyPr wrap="none" anchor="ctr">
            <a:prstTxWarp prst="textNoShape">
              <a:avLst/>
            </a:prstTxWarp>
          </a:bodyPr>
          <a:lstStyle/>
          <a:p>
            <a:endParaRPr lang="en-US"/>
          </a:p>
        </p:txBody>
      </p:sp>
      <p:sp>
        <p:nvSpPr>
          <p:cNvPr id="29728" name="Line 41"/>
          <p:cNvSpPr>
            <a:spLocks noChangeShapeType="1"/>
          </p:cNvSpPr>
          <p:nvPr/>
        </p:nvSpPr>
        <p:spPr bwMode="auto">
          <a:xfrm rot="7602" flipV="1">
            <a:off x="1592263" y="3076575"/>
            <a:ext cx="763587" cy="22225"/>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29" name="Freeform 43"/>
          <p:cNvSpPr>
            <a:spLocks/>
          </p:cNvSpPr>
          <p:nvPr/>
        </p:nvSpPr>
        <p:spPr bwMode="auto">
          <a:xfrm>
            <a:off x="3567113" y="3076575"/>
            <a:ext cx="458787" cy="200025"/>
          </a:xfrm>
          <a:custGeom>
            <a:avLst/>
            <a:gdLst>
              <a:gd name="T0" fmla="*/ 0 w 482"/>
              <a:gd name="T1" fmla="*/ 1 h 195"/>
              <a:gd name="T2" fmla="*/ 94 w 482"/>
              <a:gd name="T3" fmla="*/ 4 h 195"/>
              <a:gd name="T4" fmla="*/ 156 w 482"/>
              <a:gd name="T5" fmla="*/ 28 h 195"/>
              <a:gd name="T6" fmla="*/ 350 w 482"/>
              <a:gd name="T7" fmla="*/ 168 h 195"/>
              <a:gd name="T8" fmla="*/ 482 w 482"/>
              <a:gd name="T9" fmla="*/ 190 h 195"/>
              <a:gd name="T10" fmla="*/ 0 60000 65536"/>
              <a:gd name="T11" fmla="*/ 0 60000 65536"/>
              <a:gd name="T12" fmla="*/ 0 60000 65536"/>
              <a:gd name="T13" fmla="*/ 0 60000 65536"/>
              <a:gd name="T14" fmla="*/ 0 60000 65536"/>
              <a:gd name="T15" fmla="*/ 0 w 482"/>
              <a:gd name="T16" fmla="*/ 0 h 195"/>
              <a:gd name="T17" fmla="*/ 482 w 482"/>
              <a:gd name="T18" fmla="*/ 195 h 195"/>
            </a:gdLst>
            <a:ahLst/>
            <a:cxnLst>
              <a:cxn ang="T10">
                <a:pos x="T0" y="T1"/>
              </a:cxn>
              <a:cxn ang="T11">
                <a:pos x="T2" y="T3"/>
              </a:cxn>
              <a:cxn ang="T12">
                <a:pos x="T4" y="T5"/>
              </a:cxn>
              <a:cxn ang="T13">
                <a:pos x="T6" y="T7"/>
              </a:cxn>
              <a:cxn ang="T14">
                <a:pos x="T8" y="T9"/>
              </a:cxn>
            </a:cxnLst>
            <a:rect l="T15" t="T16" r="T17" b="T18"/>
            <a:pathLst>
              <a:path w="482" h="195">
                <a:moveTo>
                  <a:pt x="0" y="1"/>
                </a:moveTo>
                <a:cubicBezTo>
                  <a:pt x="16" y="1"/>
                  <a:pt x="68" y="0"/>
                  <a:pt x="94" y="4"/>
                </a:cubicBezTo>
                <a:cubicBezTo>
                  <a:pt x="120" y="8"/>
                  <a:pt x="113" y="1"/>
                  <a:pt x="156" y="28"/>
                </a:cubicBezTo>
                <a:cubicBezTo>
                  <a:pt x="199" y="55"/>
                  <a:pt x="296" y="141"/>
                  <a:pt x="350" y="168"/>
                </a:cubicBezTo>
                <a:cubicBezTo>
                  <a:pt x="404" y="195"/>
                  <a:pt x="455" y="186"/>
                  <a:pt x="482" y="190"/>
                </a:cubicBezTo>
              </a:path>
            </a:pathLst>
          </a:custGeom>
          <a:noFill/>
          <a:ln w="28575">
            <a:solidFill>
              <a:schemeClr val="accent2"/>
            </a:solidFill>
            <a:round/>
            <a:headEnd/>
            <a:tailEnd/>
          </a:ln>
        </p:spPr>
        <p:txBody>
          <a:bodyPr wrap="none" anchor="ctr">
            <a:prstTxWarp prst="textNoShape">
              <a:avLst/>
            </a:prstTxWarp>
          </a:bodyPr>
          <a:lstStyle/>
          <a:p>
            <a:endParaRPr lang="en-US"/>
          </a:p>
        </p:txBody>
      </p:sp>
      <p:sp>
        <p:nvSpPr>
          <p:cNvPr id="50220" name="Rectangle 44"/>
          <p:cNvSpPr>
            <a:spLocks noChangeArrowheads="1"/>
          </p:cNvSpPr>
          <p:nvPr/>
        </p:nvSpPr>
        <p:spPr bwMode="auto">
          <a:xfrm rot="6040">
            <a:off x="3994150" y="3136900"/>
            <a:ext cx="461963" cy="241300"/>
          </a:xfrm>
          <a:prstGeom prst="rect">
            <a:avLst/>
          </a:prstGeom>
          <a:gradFill rotWithShape="0">
            <a:gsLst>
              <a:gs pos="0">
                <a:schemeClr val="accent1"/>
              </a:gs>
              <a:gs pos="50000">
                <a:schemeClr val="accent1">
                  <a:gamma/>
                  <a:shade val="16471"/>
                  <a:invGamma/>
                </a:schemeClr>
              </a:gs>
              <a:gs pos="100000">
                <a:schemeClr val="accent1"/>
              </a:gs>
            </a:gsLst>
            <a:lin ang="5400000" scaled="1"/>
          </a:gradFill>
          <a:ln w="9525">
            <a:solidFill>
              <a:schemeClr val="tx1"/>
            </a:solidFill>
            <a:miter lim="800000"/>
            <a:headEnd/>
            <a:tailEnd/>
          </a:ln>
          <a:effectLst/>
        </p:spPr>
        <p:txBody>
          <a:bodyPr wrap="none" anchor="ctr">
            <a:prstTxWarp prst="textNoShape">
              <a:avLst/>
            </a:prstTxWarp>
          </a:bodyPr>
          <a:lstStyle/>
          <a:p>
            <a:pPr>
              <a:defRPr/>
            </a:pPr>
            <a:endParaRPr lang="en-US">
              <a:latin typeface="Times New Roman" pitchFamily="-108" charset="0"/>
            </a:endParaRPr>
          </a:p>
        </p:txBody>
      </p:sp>
      <p:sp>
        <p:nvSpPr>
          <p:cNvPr id="29731" name="Line 45"/>
          <p:cNvSpPr>
            <a:spLocks noChangeShapeType="1"/>
          </p:cNvSpPr>
          <p:nvPr/>
        </p:nvSpPr>
        <p:spPr bwMode="auto">
          <a:xfrm>
            <a:off x="3670300" y="3160713"/>
            <a:ext cx="138113" cy="71437"/>
          </a:xfrm>
          <a:prstGeom prst="line">
            <a:avLst/>
          </a:prstGeom>
          <a:noFill/>
          <a:ln w="9525">
            <a:solidFill>
              <a:srgbClr val="FF0000"/>
            </a:solidFill>
            <a:round/>
            <a:headEnd/>
            <a:tailEnd type="triangle" w="med" len="med"/>
          </a:ln>
        </p:spPr>
        <p:txBody>
          <a:bodyPr wrap="none" anchor="ctr">
            <a:prstTxWarp prst="textNoShape">
              <a:avLst/>
            </a:prstTxWarp>
          </a:bodyPr>
          <a:lstStyle/>
          <a:p>
            <a:endParaRPr lang="en-US"/>
          </a:p>
        </p:txBody>
      </p:sp>
      <p:sp>
        <p:nvSpPr>
          <p:cNvPr id="29732" name="Text Box 46"/>
          <p:cNvSpPr txBox="1">
            <a:spLocks noChangeArrowheads="1"/>
          </p:cNvSpPr>
          <p:nvPr/>
        </p:nvSpPr>
        <p:spPr bwMode="auto">
          <a:xfrm>
            <a:off x="3581400" y="3352800"/>
            <a:ext cx="817563" cy="517525"/>
          </a:xfrm>
          <a:prstGeom prst="rect">
            <a:avLst/>
          </a:prstGeom>
          <a:noFill/>
          <a:ln w="9525">
            <a:noFill/>
            <a:miter lim="800000"/>
            <a:headEnd/>
            <a:tailEnd/>
          </a:ln>
        </p:spPr>
        <p:txBody>
          <a:bodyPr wrap="none">
            <a:prstTxWarp prst="textNoShape">
              <a:avLst/>
            </a:prstTxWarp>
            <a:spAutoFit/>
          </a:bodyPr>
          <a:lstStyle/>
          <a:p>
            <a:pPr eaLnBrk="0" hangingPunct="0"/>
            <a:r>
              <a:rPr lang="en-GB" sz="1400">
                <a:solidFill>
                  <a:srgbClr val="FF0000"/>
                </a:solidFill>
                <a:latin typeface="Times" pitchFamily="-65" charset="0"/>
              </a:rPr>
              <a:t>e</a:t>
            </a:r>
            <a:r>
              <a:rPr lang="en-GB" sz="1400" baseline="30000">
                <a:solidFill>
                  <a:srgbClr val="FF0000"/>
                </a:solidFill>
                <a:latin typeface="Times" pitchFamily="-65" charset="0"/>
              </a:rPr>
              <a:t>-</a:t>
            </a:r>
            <a:r>
              <a:rPr lang="en-GB" sz="1400">
                <a:solidFill>
                  <a:srgbClr val="FF0000"/>
                </a:solidFill>
                <a:latin typeface="Times" pitchFamily="-65" charset="0"/>
              </a:rPr>
              <a:t> </a:t>
            </a:r>
          </a:p>
          <a:p>
            <a:pPr eaLnBrk="0" hangingPunct="0"/>
            <a:r>
              <a:rPr lang="en-GB" sz="1400">
                <a:solidFill>
                  <a:srgbClr val="FF0000"/>
                </a:solidFill>
                <a:latin typeface="Times" pitchFamily="-65" charset="0"/>
              </a:rPr>
              <a:t>2.5 MeV</a:t>
            </a:r>
          </a:p>
        </p:txBody>
      </p:sp>
      <p:sp>
        <p:nvSpPr>
          <p:cNvPr id="29733" name="Text Box 47"/>
          <p:cNvSpPr txBox="1">
            <a:spLocks noChangeArrowheads="1"/>
          </p:cNvSpPr>
          <p:nvPr/>
        </p:nvSpPr>
        <p:spPr bwMode="auto">
          <a:xfrm rot="21812">
            <a:off x="3810000" y="3352800"/>
            <a:ext cx="973138" cy="457200"/>
          </a:xfrm>
          <a:prstGeom prst="rect">
            <a:avLst/>
          </a:prstGeom>
          <a:noFill/>
          <a:ln w="9525">
            <a:noFill/>
            <a:miter lim="800000"/>
            <a:headEnd/>
            <a:tailEnd/>
          </a:ln>
        </p:spPr>
        <p:txBody>
          <a:bodyPr wrap="none">
            <a:prstTxWarp prst="textNoShape">
              <a:avLst/>
            </a:prstTxWarp>
            <a:spAutoFit/>
          </a:bodyPr>
          <a:lstStyle/>
          <a:p>
            <a:pPr eaLnBrk="0" hangingPunct="0"/>
            <a:r>
              <a:rPr lang="en-GB" sz="1200" b="1">
                <a:latin typeface="Times" pitchFamily="-65" charset="0"/>
              </a:rPr>
              <a:t>Beam dump</a:t>
            </a:r>
          </a:p>
          <a:p>
            <a:pPr eaLnBrk="0" hangingPunct="0"/>
            <a:r>
              <a:rPr lang="en-GB" sz="1200" b="1">
                <a:latin typeface="Times" pitchFamily="-65" charset="0"/>
              </a:rPr>
              <a:t> </a:t>
            </a:r>
          </a:p>
        </p:txBody>
      </p:sp>
      <p:sp>
        <p:nvSpPr>
          <p:cNvPr id="29734" name="AutoShape 48"/>
          <p:cNvSpPr>
            <a:spLocks noChangeArrowheads="1"/>
          </p:cNvSpPr>
          <p:nvPr/>
        </p:nvSpPr>
        <p:spPr bwMode="auto">
          <a:xfrm>
            <a:off x="1609725" y="2946400"/>
            <a:ext cx="600075" cy="250825"/>
          </a:xfrm>
          <a:prstGeom prst="diamond">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29735" name="Line 49"/>
          <p:cNvSpPr>
            <a:spLocks noChangeShapeType="1"/>
          </p:cNvSpPr>
          <p:nvPr/>
        </p:nvSpPr>
        <p:spPr bwMode="auto">
          <a:xfrm flipV="1">
            <a:off x="1738313" y="1838325"/>
            <a:ext cx="2387600" cy="12700"/>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36" name="Line 50"/>
          <p:cNvSpPr>
            <a:spLocks noChangeShapeType="1"/>
          </p:cNvSpPr>
          <p:nvPr/>
        </p:nvSpPr>
        <p:spPr bwMode="auto">
          <a:xfrm flipH="1">
            <a:off x="1381125" y="1849438"/>
            <a:ext cx="360363" cy="644525"/>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37" name="Line 51"/>
          <p:cNvSpPr>
            <a:spLocks noChangeShapeType="1"/>
          </p:cNvSpPr>
          <p:nvPr/>
        </p:nvSpPr>
        <p:spPr bwMode="auto">
          <a:xfrm flipV="1">
            <a:off x="1785938" y="3078163"/>
            <a:ext cx="742950" cy="4762"/>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38" name="Line 52"/>
          <p:cNvSpPr>
            <a:spLocks noChangeShapeType="1"/>
          </p:cNvSpPr>
          <p:nvPr/>
        </p:nvSpPr>
        <p:spPr bwMode="auto">
          <a:xfrm flipV="1">
            <a:off x="3497263" y="3071813"/>
            <a:ext cx="631825" cy="6350"/>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39" name="Line 53"/>
          <p:cNvSpPr>
            <a:spLocks noChangeShapeType="1"/>
          </p:cNvSpPr>
          <p:nvPr/>
        </p:nvSpPr>
        <p:spPr bwMode="auto">
          <a:xfrm flipV="1">
            <a:off x="4167188" y="2498725"/>
            <a:ext cx="306387" cy="555625"/>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40" name="AutoShape 54"/>
          <p:cNvSpPr>
            <a:spLocks noChangeArrowheads="1"/>
          </p:cNvSpPr>
          <p:nvPr/>
        </p:nvSpPr>
        <p:spPr bwMode="auto">
          <a:xfrm flipH="1">
            <a:off x="4219575" y="2844800"/>
            <a:ext cx="79375" cy="77788"/>
          </a:xfrm>
          <a:custGeom>
            <a:avLst/>
            <a:gdLst>
              <a:gd name="T0" fmla="*/ 79375 w 21600"/>
              <a:gd name="T1" fmla="*/ 38894 h 21600"/>
              <a:gd name="T2" fmla="*/ 39688 w 21600"/>
              <a:gd name="T3" fmla="*/ 77788 h 21600"/>
              <a:gd name="T4" fmla="*/ 0 w 21600"/>
              <a:gd name="T5" fmla="*/ 38894 h 21600"/>
              <a:gd name="T6" fmla="*/ 39688 w 21600"/>
              <a:gd name="T7" fmla="*/ 0 h 21600"/>
              <a:gd name="T8" fmla="*/ 0 60000 65536"/>
              <a:gd name="T9" fmla="*/ 1 60000 65536"/>
              <a:gd name="T10" fmla="*/ 2 60000 65536"/>
              <a:gd name="T11" fmla="*/ 3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41" name="Line 55"/>
          <p:cNvSpPr>
            <a:spLocks noChangeShapeType="1"/>
          </p:cNvSpPr>
          <p:nvPr/>
        </p:nvSpPr>
        <p:spPr bwMode="auto">
          <a:xfrm>
            <a:off x="4138613" y="1843088"/>
            <a:ext cx="361950" cy="646112"/>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42" name="AutoShape 56"/>
          <p:cNvSpPr>
            <a:spLocks noChangeArrowheads="1"/>
          </p:cNvSpPr>
          <p:nvPr/>
        </p:nvSpPr>
        <p:spPr bwMode="auto">
          <a:xfrm rot="2574157" flipH="1">
            <a:off x="4005263" y="1824038"/>
            <a:ext cx="307975" cy="133350"/>
          </a:xfrm>
          <a:custGeom>
            <a:avLst/>
            <a:gdLst>
              <a:gd name="T0" fmla="*/ 269478 w 21600"/>
              <a:gd name="T1" fmla="*/ 66675 h 21600"/>
              <a:gd name="T2" fmla="*/ 153988 w 21600"/>
              <a:gd name="T3" fmla="*/ 133350 h 21600"/>
              <a:gd name="T4" fmla="*/ 38497 w 21600"/>
              <a:gd name="T5" fmla="*/ 66675 h 21600"/>
              <a:gd name="T6" fmla="*/ 15398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folHlink"/>
            </a:solidFill>
            <a:miter lim="800000"/>
            <a:headEnd/>
            <a:tailEnd/>
          </a:ln>
        </p:spPr>
        <p:txBody>
          <a:bodyPr wrap="none" anchor="ctr">
            <a:prstTxWarp prst="textNoShape">
              <a:avLst/>
            </a:prstTxWarp>
          </a:bodyPr>
          <a:lstStyle/>
          <a:p>
            <a:pPr algn="ctr" eaLnBrk="0" hangingPunct="0"/>
            <a:endParaRPr lang="en-US" sz="1400">
              <a:latin typeface="Times" pitchFamily="-65" charset="0"/>
            </a:endParaRPr>
          </a:p>
        </p:txBody>
      </p:sp>
      <p:sp>
        <p:nvSpPr>
          <p:cNvPr id="29743" name="Line 58"/>
          <p:cNvSpPr>
            <a:spLocks noChangeShapeType="1"/>
          </p:cNvSpPr>
          <p:nvPr/>
        </p:nvSpPr>
        <p:spPr bwMode="auto">
          <a:xfrm flipH="1" flipV="1">
            <a:off x="4257675" y="2322513"/>
            <a:ext cx="0" cy="334962"/>
          </a:xfrm>
          <a:prstGeom prst="line">
            <a:avLst/>
          </a:prstGeom>
          <a:noFill/>
          <a:ln w="9525">
            <a:solidFill>
              <a:srgbClr val="FF0000"/>
            </a:solidFill>
            <a:round/>
            <a:headEnd/>
            <a:tailEnd type="triangle" w="med" len="med"/>
          </a:ln>
        </p:spPr>
        <p:txBody>
          <a:bodyPr wrap="none" anchor="ctr">
            <a:prstTxWarp prst="textNoShape">
              <a:avLst/>
            </a:prstTxWarp>
          </a:bodyPr>
          <a:lstStyle/>
          <a:p>
            <a:endParaRPr lang="en-US"/>
          </a:p>
        </p:txBody>
      </p:sp>
      <p:sp>
        <p:nvSpPr>
          <p:cNvPr id="29744" name="Line 59"/>
          <p:cNvSpPr>
            <a:spLocks noChangeShapeType="1"/>
          </p:cNvSpPr>
          <p:nvPr/>
        </p:nvSpPr>
        <p:spPr bwMode="auto">
          <a:xfrm flipH="1">
            <a:off x="2743200" y="1685925"/>
            <a:ext cx="441325" cy="1588"/>
          </a:xfrm>
          <a:prstGeom prst="line">
            <a:avLst/>
          </a:prstGeom>
          <a:noFill/>
          <a:ln w="9525">
            <a:solidFill>
              <a:srgbClr val="FF0000"/>
            </a:solidFill>
            <a:round/>
            <a:headEnd/>
            <a:tailEnd type="triangle" w="med" len="med"/>
          </a:ln>
        </p:spPr>
        <p:txBody>
          <a:bodyPr wrap="none" anchor="ctr">
            <a:prstTxWarp prst="textNoShape">
              <a:avLst/>
            </a:prstTxWarp>
          </a:bodyPr>
          <a:lstStyle/>
          <a:p>
            <a:endParaRPr lang="en-US"/>
          </a:p>
        </p:txBody>
      </p:sp>
      <p:sp>
        <p:nvSpPr>
          <p:cNvPr id="29745" name="Text Box 60"/>
          <p:cNvSpPr txBox="1">
            <a:spLocks noChangeArrowheads="1"/>
          </p:cNvSpPr>
          <p:nvPr/>
        </p:nvSpPr>
        <p:spPr bwMode="auto">
          <a:xfrm>
            <a:off x="2657475" y="1924050"/>
            <a:ext cx="1171575" cy="304800"/>
          </a:xfrm>
          <a:prstGeom prst="rect">
            <a:avLst/>
          </a:prstGeom>
          <a:noFill/>
          <a:ln w="9525">
            <a:noFill/>
            <a:miter lim="800000"/>
            <a:headEnd/>
            <a:tailEnd/>
          </a:ln>
        </p:spPr>
        <p:txBody>
          <a:bodyPr wrap="none">
            <a:prstTxWarp prst="textNoShape">
              <a:avLst/>
            </a:prstTxWarp>
            <a:spAutoFit/>
          </a:bodyPr>
          <a:lstStyle/>
          <a:p>
            <a:pPr eaLnBrk="0" hangingPunct="0"/>
            <a:r>
              <a:rPr lang="en-GB" sz="1400">
                <a:solidFill>
                  <a:srgbClr val="FF0000"/>
                </a:solidFill>
                <a:latin typeface="Times" pitchFamily="-65" charset="0"/>
              </a:rPr>
              <a:t>e</a:t>
            </a:r>
            <a:r>
              <a:rPr lang="en-GB" sz="1400" baseline="30000">
                <a:solidFill>
                  <a:srgbClr val="FF0000"/>
                </a:solidFill>
                <a:latin typeface="Times" pitchFamily="-65" charset="0"/>
              </a:rPr>
              <a:t>-</a:t>
            </a:r>
            <a:r>
              <a:rPr lang="en-GB" sz="1400">
                <a:solidFill>
                  <a:srgbClr val="FF0000"/>
                </a:solidFill>
                <a:latin typeface="Times" pitchFamily="-65" charset="0"/>
              </a:rPr>
              <a:t> 15-20 MeV</a:t>
            </a:r>
          </a:p>
        </p:txBody>
      </p:sp>
      <p:sp>
        <p:nvSpPr>
          <p:cNvPr id="29746" name="Rectangle 61"/>
          <p:cNvSpPr>
            <a:spLocks noChangeArrowheads="1"/>
          </p:cNvSpPr>
          <p:nvPr/>
        </p:nvSpPr>
        <p:spPr bwMode="auto">
          <a:xfrm>
            <a:off x="1922463" y="1798638"/>
            <a:ext cx="133350" cy="8890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47" name="Rectangle 62"/>
          <p:cNvSpPr>
            <a:spLocks noChangeArrowheads="1"/>
          </p:cNvSpPr>
          <p:nvPr/>
        </p:nvSpPr>
        <p:spPr bwMode="auto">
          <a:xfrm>
            <a:off x="2139950" y="1798638"/>
            <a:ext cx="131763" cy="8890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48" name="Rectangle 63"/>
          <p:cNvSpPr>
            <a:spLocks noChangeArrowheads="1"/>
          </p:cNvSpPr>
          <p:nvPr/>
        </p:nvSpPr>
        <p:spPr bwMode="auto">
          <a:xfrm>
            <a:off x="2395538" y="1801813"/>
            <a:ext cx="130175" cy="8890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49" name="Rectangle 64"/>
          <p:cNvSpPr>
            <a:spLocks noChangeArrowheads="1"/>
          </p:cNvSpPr>
          <p:nvPr/>
        </p:nvSpPr>
        <p:spPr bwMode="auto">
          <a:xfrm>
            <a:off x="3375025" y="1800225"/>
            <a:ext cx="131763" cy="8890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pPr algn="ctr" eaLnBrk="0" hangingPunct="0"/>
            <a:endParaRPr lang="en-US">
              <a:latin typeface="Times" pitchFamily="-65" charset="0"/>
            </a:endParaRPr>
          </a:p>
        </p:txBody>
      </p:sp>
      <p:sp>
        <p:nvSpPr>
          <p:cNvPr id="29750" name="Rectangle 65"/>
          <p:cNvSpPr>
            <a:spLocks noChangeArrowheads="1"/>
          </p:cNvSpPr>
          <p:nvPr/>
        </p:nvSpPr>
        <p:spPr bwMode="auto">
          <a:xfrm>
            <a:off x="3635375" y="1798638"/>
            <a:ext cx="131763" cy="8890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51" name="Rectangle 66"/>
          <p:cNvSpPr>
            <a:spLocks noChangeArrowheads="1"/>
          </p:cNvSpPr>
          <p:nvPr/>
        </p:nvSpPr>
        <p:spPr bwMode="auto">
          <a:xfrm>
            <a:off x="3884613" y="1803400"/>
            <a:ext cx="131762" cy="8890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52" name="Rectangle 67"/>
          <p:cNvSpPr>
            <a:spLocks noChangeArrowheads="1"/>
          </p:cNvSpPr>
          <p:nvPr/>
        </p:nvSpPr>
        <p:spPr bwMode="auto">
          <a:xfrm>
            <a:off x="1897063" y="3033713"/>
            <a:ext cx="95250" cy="8890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53" name="Rectangle 68"/>
          <p:cNvSpPr>
            <a:spLocks noChangeArrowheads="1"/>
          </p:cNvSpPr>
          <p:nvPr/>
        </p:nvSpPr>
        <p:spPr bwMode="auto">
          <a:xfrm>
            <a:off x="3825875" y="3033713"/>
            <a:ext cx="96838" cy="90487"/>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54" name="AutoShape 69"/>
          <p:cNvSpPr>
            <a:spLocks noChangeArrowheads="1"/>
          </p:cNvSpPr>
          <p:nvPr/>
        </p:nvSpPr>
        <p:spPr bwMode="auto">
          <a:xfrm>
            <a:off x="2579688" y="1803400"/>
            <a:ext cx="80962" cy="77788"/>
          </a:xfrm>
          <a:custGeom>
            <a:avLst/>
            <a:gdLst>
              <a:gd name="T0" fmla="*/ 80962 w 21600"/>
              <a:gd name="T1" fmla="*/ 38894 h 21600"/>
              <a:gd name="T2" fmla="*/ 40481 w 21600"/>
              <a:gd name="T3" fmla="*/ 77788 h 21600"/>
              <a:gd name="T4" fmla="*/ 0 w 21600"/>
              <a:gd name="T5" fmla="*/ 38894 h 21600"/>
              <a:gd name="T6" fmla="*/ 40481 w 21600"/>
              <a:gd name="T7" fmla="*/ 0 h 21600"/>
              <a:gd name="T8" fmla="*/ 0 60000 65536"/>
              <a:gd name="T9" fmla="*/ 1 60000 65536"/>
              <a:gd name="T10" fmla="*/ 2 60000 65536"/>
              <a:gd name="T11" fmla="*/ 3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55" name="AutoShape 70"/>
          <p:cNvSpPr>
            <a:spLocks noChangeArrowheads="1"/>
          </p:cNvSpPr>
          <p:nvPr/>
        </p:nvSpPr>
        <p:spPr bwMode="auto">
          <a:xfrm>
            <a:off x="3224213" y="1804988"/>
            <a:ext cx="80962" cy="77787"/>
          </a:xfrm>
          <a:custGeom>
            <a:avLst/>
            <a:gdLst>
              <a:gd name="T0" fmla="*/ 80962 w 21600"/>
              <a:gd name="T1" fmla="*/ 38894 h 21600"/>
              <a:gd name="T2" fmla="*/ 40481 w 21600"/>
              <a:gd name="T3" fmla="*/ 77787 h 21600"/>
              <a:gd name="T4" fmla="*/ 0 w 21600"/>
              <a:gd name="T5" fmla="*/ 38894 h 21600"/>
              <a:gd name="T6" fmla="*/ 40481 w 21600"/>
              <a:gd name="T7" fmla="*/ 0 h 21600"/>
              <a:gd name="T8" fmla="*/ 0 60000 65536"/>
              <a:gd name="T9" fmla="*/ 1 60000 65536"/>
              <a:gd name="T10" fmla="*/ 2 60000 65536"/>
              <a:gd name="T11" fmla="*/ 3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56" name="AutoShape 71"/>
          <p:cNvSpPr>
            <a:spLocks noChangeArrowheads="1"/>
          </p:cNvSpPr>
          <p:nvPr/>
        </p:nvSpPr>
        <p:spPr bwMode="auto">
          <a:xfrm rot="7281061">
            <a:off x="4016375" y="1724026"/>
            <a:ext cx="39687" cy="112712"/>
          </a:xfrm>
          <a:custGeom>
            <a:avLst/>
            <a:gdLst>
              <a:gd name="T0" fmla="*/ 39687 w 21600"/>
              <a:gd name="T1" fmla="*/ 56356 h 21600"/>
              <a:gd name="T2" fmla="*/ 19844 w 21600"/>
              <a:gd name="T3" fmla="*/ 112712 h 21600"/>
              <a:gd name="T4" fmla="*/ 0 w 21600"/>
              <a:gd name="T5" fmla="*/ 56356 h 21600"/>
              <a:gd name="T6" fmla="*/ 19844 w 21600"/>
              <a:gd name="T7" fmla="*/ 0 h 21600"/>
              <a:gd name="T8" fmla="*/ 0 60000 65536"/>
              <a:gd name="T9" fmla="*/ 1 60000 65536"/>
              <a:gd name="T10" fmla="*/ 2 60000 65536"/>
              <a:gd name="T11" fmla="*/ 3 60000 65536"/>
              <a:gd name="T12" fmla="*/ 5400 w 21600"/>
              <a:gd name="T13" fmla="*/ 5400 h 21600"/>
              <a:gd name="T14" fmla="*/ 16200 w 21600"/>
              <a:gd name="T15" fmla="*/ 16200 h 21600"/>
            </a:gdLst>
            <a:ahLst/>
            <a:cxnLst>
              <a:cxn ang="T8">
                <a:pos x="T0" y="T1"/>
              </a:cxn>
              <a:cxn ang="T9">
                <a:pos x="T2" y="T3"/>
              </a:cxn>
              <a:cxn ang="T10">
                <a:pos x="T4" y="T5"/>
              </a:cxn>
              <a:cxn ang="T11">
                <a:pos x="T6" y="T7"/>
              </a:cxn>
            </a:cxnLst>
            <a:rect l="T12" t="T13" r="T14" b="T15"/>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57" name="AutoShape 72"/>
          <p:cNvSpPr>
            <a:spLocks noChangeArrowheads="1"/>
          </p:cNvSpPr>
          <p:nvPr/>
        </p:nvSpPr>
        <p:spPr bwMode="auto">
          <a:xfrm rot="-8664996">
            <a:off x="4265613" y="2894013"/>
            <a:ext cx="39687" cy="115887"/>
          </a:xfrm>
          <a:custGeom>
            <a:avLst/>
            <a:gdLst>
              <a:gd name="T0" fmla="*/ 39687 w 21600"/>
              <a:gd name="T1" fmla="*/ 57944 h 21600"/>
              <a:gd name="T2" fmla="*/ 19844 w 21600"/>
              <a:gd name="T3" fmla="*/ 115887 h 21600"/>
              <a:gd name="T4" fmla="*/ 0 w 21600"/>
              <a:gd name="T5" fmla="*/ 57944 h 21600"/>
              <a:gd name="T6" fmla="*/ 19844 w 21600"/>
              <a:gd name="T7" fmla="*/ 0 h 21600"/>
              <a:gd name="T8" fmla="*/ 0 60000 65536"/>
              <a:gd name="T9" fmla="*/ 1 60000 65536"/>
              <a:gd name="T10" fmla="*/ 2 60000 65536"/>
              <a:gd name="T11" fmla="*/ 3 60000 65536"/>
              <a:gd name="T12" fmla="*/ 5400 w 21600"/>
              <a:gd name="T13" fmla="*/ 5400 h 21600"/>
              <a:gd name="T14" fmla="*/ 16200 w 21600"/>
              <a:gd name="T15" fmla="*/ 16200 h 21600"/>
            </a:gdLst>
            <a:ahLst/>
            <a:cxnLst>
              <a:cxn ang="T8">
                <a:pos x="T0" y="T1"/>
              </a:cxn>
              <a:cxn ang="T9">
                <a:pos x="T2" y="T3"/>
              </a:cxn>
              <a:cxn ang="T10">
                <a:pos x="T4" y="T5"/>
              </a:cxn>
              <a:cxn ang="T11">
                <a:pos x="T6" y="T7"/>
              </a:cxn>
            </a:cxnLst>
            <a:rect l="T12" t="T13" r="T14" b="T15"/>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58" name="AutoShape 73"/>
          <p:cNvSpPr>
            <a:spLocks noChangeArrowheads="1"/>
          </p:cNvSpPr>
          <p:nvPr/>
        </p:nvSpPr>
        <p:spPr bwMode="auto">
          <a:xfrm>
            <a:off x="2070100" y="1803400"/>
            <a:ext cx="47625" cy="79375"/>
          </a:xfrm>
          <a:prstGeom prst="star4">
            <a:avLst>
              <a:gd name="adj" fmla="val 12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59" name="AutoShape 74"/>
          <p:cNvSpPr>
            <a:spLocks noChangeArrowheads="1"/>
          </p:cNvSpPr>
          <p:nvPr/>
        </p:nvSpPr>
        <p:spPr bwMode="auto">
          <a:xfrm>
            <a:off x="2306638" y="1800225"/>
            <a:ext cx="47625" cy="80963"/>
          </a:xfrm>
          <a:prstGeom prst="star4">
            <a:avLst>
              <a:gd name="adj" fmla="val 12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60" name="AutoShape 75"/>
          <p:cNvSpPr>
            <a:spLocks noChangeArrowheads="1"/>
          </p:cNvSpPr>
          <p:nvPr/>
        </p:nvSpPr>
        <p:spPr bwMode="auto">
          <a:xfrm>
            <a:off x="3543300" y="1803400"/>
            <a:ext cx="49213" cy="79375"/>
          </a:xfrm>
          <a:prstGeom prst="star4">
            <a:avLst>
              <a:gd name="adj" fmla="val 12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61" name="AutoShape 76"/>
          <p:cNvSpPr>
            <a:spLocks noChangeArrowheads="1"/>
          </p:cNvSpPr>
          <p:nvPr/>
        </p:nvSpPr>
        <p:spPr bwMode="auto">
          <a:xfrm>
            <a:off x="3803650" y="1798638"/>
            <a:ext cx="47625" cy="79375"/>
          </a:xfrm>
          <a:prstGeom prst="star4">
            <a:avLst>
              <a:gd name="adj" fmla="val 1250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62" name="Line 77"/>
          <p:cNvSpPr>
            <a:spLocks noChangeShapeType="1"/>
          </p:cNvSpPr>
          <p:nvPr/>
        </p:nvSpPr>
        <p:spPr bwMode="auto">
          <a:xfrm flipH="1" flipV="1">
            <a:off x="1370013" y="2500313"/>
            <a:ext cx="387350" cy="588962"/>
          </a:xfrm>
          <a:prstGeom prst="line">
            <a:avLst/>
          </a:prstGeom>
          <a:noFill/>
          <a:ln w="28575">
            <a:solidFill>
              <a:schemeClr val="accent2"/>
            </a:solidFill>
            <a:round/>
            <a:headEnd/>
            <a:tailEnd/>
          </a:ln>
        </p:spPr>
        <p:txBody>
          <a:bodyPr wrap="none" anchor="ctr">
            <a:prstTxWarp prst="textNoShape">
              <a:avLst/>
            </a:prstTxWarp>
          </a:bodyPr>
          <a:lstStyle/>
          <a:p>
            <a:endParaRPr lang="en-US"/>
          </a:p>
        </p:txBody>
      </p:sp>
      <p:sp>
        <p:nvSpPr>
          <p:cNvPr id="29763" name="AutoShape 78"/>
          <p:cNvSpPr>
            <a:spLocks noChangeArrowheads="1"/>
          </p:cNvSpPr>
          <p:nvPr/>
        </p:nvSpPr>
        <p:spPr bwMode="auto">
          <a:xfrm rot="-2574157">
            <a:off x="1584325" y="1825625"/>
            <a:ext cx="307975" cy="133350"/>
          </a:xfrm>
          <a:custGeom>
            <a:avLst/>
            <a:gdLst>
              <a:gd name="T0" fmla="*/ 269478 w 21600"/>
              <a:gd name="T1" fmla="*/ 66675 h 21600"/>
              <a:gd name="T2" fmla="*/ 153988 w 21600"/>
              <a:gd name="T3" fmla="*/ 133350 h 21600"/>
              <a:gd name="T4" fmla="*/ 38497 w 21600"/>
              <a:gd name="T5" fmla="*/ 66675 h 21600"/>
              <a:gd name="T6" fmla="*/ 15398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folHlink"/>
            </a:solidFill>
            <a:miter lim="800000"/>
            <a:headEnd/>
            <a:tailEnd/>
          </a:ln>
        </p:spPr>
        <p:txBody>
          <a:bodyPr wrap="none" anchor="ctr">
            <a:prstTxWarp prst="textNoShape">
              <a:avLst/>
            </a:prstTxWarp>
          </a:bodyPr>
          <a:lstStyle/>
          <a:p>
            <a:pPr algn="ctr" eaLnBrk="0" hangingPunct="0"/>
            <a:endParaRPr lang="en-US" sz="1400">
              <a:latin typeface="Times" pitchFamily="-65" charset="0"/>
            </a:endParaRPr>
          </a:p>
        </p:txBody>
      </p:sp>
      <p:sp>
        <p:nvSpPr>
          <p:cNvPr id="29764" name="AutoShape 79"/>
          <p:cNvSpPr>
            <a:spLocks noChangeArrowheads="1"/>
          </p:cNvSpPr>
          <p:nvPr/>
        </p:nvSpPr>
        <p:spPr bwMode="auto">
          <a:xfrm rot="3203421">
            <a:off x="1622425" y="1957388"/>
            <a:ext cx="38100" cy="114300"/>
          </a:xfrm>
          <a:custGeom>
            <a:avLst/>
            <a:gdLst>
              <a:gd name="T0" fmla="*/ 38100 w 21600"/>
              <a:gd name="T1" fmla="*/ 57150 h 21600"/>
              <a:gd name="T2" fmla="*/ 19050 w 21600"/>
              <a:gd name="T3" fmla="*/ 114300 h 21600"/>
              <a:gd name="T4" fmla="*/ 0 w 21600"/>
              <a:gd name="T5" fmla="*/ 57150 h 21600"/>
              <a:gd name="T6" fmla="*/ 19050 w 21600"/>
              <a:gd name="T7" fmla="*/ 0 h 21600"/>
              <a:gd name="T8" fmla="*/ 0 60000 65536"/>
              <a:gd name="T9" fmla="*/ 1 60000 65536"/>
              <a:gd name="T10" fmla="*/ 2 60000 65536"/>
              <a:gd name="T11" fmla="*/ 3 60000 65536"/>
              <a:gd name="T12" fmla="*/ 5400 w 21600"/>
              <a:gd name="T13" fmla="*/ 5400 h 21600"/>
              <a:gd name="T14" fmla="*/ 16200 w 21600"/>
              <a:gd name="T15" fmla="*/ 16200 h 21600"/>
            </a:gdLst>
            <a:ahLst/>
            <a:cxnLst>
              <a:cxn ang="T8">
                <a:pos x="T0" y="T1"/>
              </a:cxn>
              <a:cxn ang="T9">
                <a:pos x="T2" y="T3"/>
              </a:cxn>
              <a:cxn ang="T10">
                <a:pos x="T4" y="T5"/>
              </a:cxn>
              <a:cxn ang="T11">
                <a:pos x="T6" y="T7"/>
              </a:cxn>
            </a:cxnLst>
            <a:rect l="T12" t="T13" r="T14" b="T15"/>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65" name="Rectangle 80"/>
          <p:cNvSpPr>
            <a:spLocks noChangeArrowheads="1"/>
          </p:cNvSpPr>
          <p:nvPr/>
        </p:nvSpPr>
        <p:spPr bwMode="auto">
          <a:xfrm rot="1904683">
            <a:off x="1482725" y="2136775"/>
            <a:ext cx="87313" cy="13335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66" name="AutoShape 81"/>
          <p:cNvSpPr>
            <a:spLocks noChangeArrowheads="1"/>
          </p:cNvSpPr>
          <p:nvPr/>
        </p:nvSpPr>
        <p:spPr bwMode="auto">
          <a:xfrm rot="-5449156">
            <a:off x="1235075" y="2441576"/>
            <a:ext cx="312737" cy="131762"/>
          </a:xfrm>
          <a:custGeom>
            <a:avLst/>
            <a:gdLst>
              <a:gd name="T0" fmla="*/ 273645 w 21600"/>
              <a:gd name="T1" fmla="*/ 65881 h 21600"/>
              <a:gd name="T2" fmla="*/ 156369 w 21600"/>
              <a:gd name="T3" fmla="*/ 131762 h 21600"/>
              <a:gd name="T4" fmla="*/ 39092 w 21600"/>
              <a:gd name="T5" fmla="*/ 65881 h 21600"/>
              <a:gd name="T6" fmla="*/ 156369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folHlink"/>
            </a:solidFill>
            <a:miter lim="800000"/>
            <a:headEnd/>
            <a:tailEnd/>
          </a:ln>
        </p:spPr>
        <p:txBody>
          <a:bodyPr vert="eaVert" wrap="none" anchor="ctr">
            <a:prstTxWarp prst="textNoShape">
              <a:avLst/>
            </a:prstTxWarp>
          </a:bodyPr>
          <a:lstStyle/>
          <a:p>
            <a:pPr algn="ctr" eaLnBrk="0" hangingPunct="0"/>
            <a:endParaRPr lang="en-US" sz="1400">
              <a:latin typeface="Times" pitchFamily="-65" charset="0"/>
            </a:endParaRPr>
          </a:p>
        </p:txBody>
      </p:sp>
      <p:sp>
        <p:nvSpPr>
          <p:cNvPr id="29767" name="AutoShape 82"/>
          <p:cNvSpPr>
            <a:spLocks noChangeArrowheads="1"/>
          </p:cNvSpPr>
          <p:nvPr/>
        </p:nvSpPr>
        <p:spPr bwMode="auto">
          <a:xfrm>
            <a:off x="1584325" y="2859088"/>
            <a:ext cx="79375" cy="77787"/>
          </a:xfrm>
          <a:custGeom>
            <a:avLst/>
            <a:gdLst>
              <a:gd name="T0" fmla="*/ 79375 w 21600"/>
              <a:gd name="T1" fmla="*/ 38894 h 21600"/>
              <a:gd name="T2" fmla="*/ 39688 w 21600"/>
              <a:gd name="T3" fmla="*/ 77787 h 21600"/>
              <a:gd name="T4" fmla="*/ 0 w 21600"/>
              <a:gd name="T5" fmla="*/ 38894 h 21600"/>
              <a:gd name="T6" fmla="*/ 39688 w 21600"/>
              <a:gd name="T7" fmla="*/ 0 h 21600"/>
              <a:gd name="T8" fmla="*/ 0 60000 65536"/>
              <a:gd name="T9" fmla="*/ 1 60000 65536"/>
              <a:gd name="T10" fmla="*/ 2 60000 65536"/>
              <a:gd name="T11" fmla="*/ 3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68" name="AutoShape 83"/>
          <p:cNvSpPr>
            <a:spLocks noChangeArrowheads="1"/>
          </p:cNvSpPr>
          <p:nvPr/>
        </p:nvSpPr>
        <p:spPr bwMode="auto">
          <a:xfrm>
            <a:off x="1428750" y="2298700"/>
            <a:ext cx="80963" cy="77788"/>
          </a:xfrm>
          <a:custGeom>
            <a:avLst/>
            <a:gdLst>
              <a:gd name="T0" fmla="*/ 80963 w 21600"/>
              <a:gd name="T1" fmla="*/ 38894 h 21600"/>
              <a:gd name="T2" fmla="*/ 40482 w 21600"/>
              <a:gd name="T3" fmla="*/ 77788 h 21600"/>
              <a:gd name="T4" fmla="*/ 0 w 21600"/>
              <a:gd name="T5" fmla="*/ 38894 h 21600"/>
              <a:gd name="T6" fmla="*/ 40482 w 21600"/>
              <a:gd name="T7" fmla="*/ 0 h 21600"/>
              <a:gd name="T8" fmla="*/ 0 60000 65536"/>
              <a:gd name="T9" fmla="*/ 1 60000 65536"/>
              <a:gd name="T10" fmla="*/ 2 60000 65536"/>
              <a:gd name="T11" fmla="*/ 3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69" name="Rectangle 84"/>
          <p:cNvSpPr>
            <a:spLocks noChangeArrowheads="1"/>
          </p:cNvSpPr>
          <p:nvPr/>
        </p:nvSpPr>
        <p:spPr bwMode="auto">
          <a:xfrm rot="19695317" flipV="1">
            <a:off x="1500188" y="2693988"/>
            <a:ext cx="87312" cy="131762"/>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70" name="Line 85"/>
          <p:cNvSpPr>
            <a:spLocks noChangeShapeType="1"/>
          </p:cNvSpPr>
          <p:nvPr/>
        </p:nvSpPr>
        <p:spPr bwMode="auto">
          <a:xfrm>
            <a:off x="1612900" y="2349500"/>
            <a:ext cx="4763" cy="307975"/>
          </a:xfrm>
          <a:prstGeom prst="line">
            <a:avLst/>
          </a:prstGeom>
          <a:noFill/>
          <a:ln w="9525">
            <a:solidFill>
              <a:srgbClr val="FF0000"/>
            </a:solidFill>
            <a:round/>
            <a:headEnd/>
            <a:tailEnd type="triangle" w="med" len="med"/>
          </a:ln>
        </p:spPr>
        <p:txBody>
          <a:bodyPr wrap="none" anchor="ctr">
            <a:prstTxWarp prst="textNoShape">
              <a:avLst/>
            </a:prstTxWarp>
          </a:bodyPr>
          <a:lstStyle/>
          <a:p>
            <a:endParaRPr lang="en-US"/>
          </a:p>
        </p:txBody>
      </p:sp>
      <p:sp>
        <p:nvSpPr>
          <p:cNvPr id="29771" name="Rectangle 86"/>
          <p:cNvSpPr>
            <a:spLocks noChangeArrowheads="1"/>
          </p:cNvSpPr>
          <p:nvPr/>
        </p:nvSpPr>
        <p:spPr bwMode="auto">
          <a:xfrm rot="19695317" flipH="1">
            <a:off x="4275138" y="2100263"/>
            <a:ext cx="88900" cy="133350"/>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72" name="AutoShape 87"/>
          <p:cNvSpPr>
            <a:spLocks noChangeArrowheads="1"/>
          </p:cNvSpPr>
          <p:nvPr/>
        </p:nvSpPr>
        <p:spPr bwMode="auto">
          <a:xfrm rot="5449156" flipH="1">
            <a:off x="4325938" y="2432050"/>
            <a:ext cx="311150" cy="133350"/>
          </a:xfrm>
          <a:custGeom>
            <a:avLst/>
            <a:gdLst>
              <a:gd name="T0" fmla="*/ 272256 w 21600"/>
              <a:gd name="T1" fmla="*/ 66675 h 21600"/>
              <a:gd name="T2" fmla="*/ 155575 w 21600"/>
              <a:gd name="T3" fmla="*/ 133350 h 21600"/>
              <a:gd name="T4" fmla="*/ 38894 w 21600"/>
              <a:gd name="T5" fmla="*/ 66675 h 21600"/>
              <a:gd name="T6" fmla="*/ 155575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folHlink"/>
            </a:solidFill>
            <a:miter lim="800000"/>
            <a:headEnd/>
            <a:tailEnd/>
          </a:ln>
        </p:spPr>
        <p:txBody>
          <a:bodyPr rot="10800000" vert="eaVert" wrap="none" anchor="ctr">
            <a:prstTxWarp prst="textNoShape">
              <a:avLst/>
            </a:prstTxWarp>
          </a:bodyPr>
          <a:lstStyle/>
          <a:p>
            <a:pPr algn="ctr" eaLnBrk="0" hangingPunct="0"/>
            <a:endParaRPr lang="en-US" sz="1400">
              <a:latin typeface="Times" pitchFamily="-65" charset="0"/>
            </a:endParaRPr>
          </a:p>
        </p:txBody>
      </p:sp>
      <p:sp>
        <p:nvSpPr>
          <p:cNvPr id="29773" name="AutoShape 88"/>
          <p:cNvSpPr>
            <a:spLocks noChangeArrowheads="1"/>
          </p:cNvSpPr>
          <p:nvPr/>
        </p:nvSpPr>
        <p:spPr bwMode="auto">
          <a:xfrm flipH="1">
            <a:off x="4364038" y="2289175"/>
            <a:ext cx="80962" cy="77788"/>
          </a:xfrm>
          <a:custGeom>
            <a:avLst/>
            <a:gdLst>
              <a:gd name="T0" fmla="*/ 80962 w 21600"/>
              <a:gd name="T1" fmla="*/ 38894 h 21600"/>
              <a:gd name="T2" fmla="*/ 40481 w 21600"/>
              <a:gd name="T3" fmla="*/ 77788 h 21600"/>
              <a:gd name="T4" fmla="*/ 0 w 21600"/>
              <a:gd name="T5" fmla="*/ 38894 h 21600"/>
              <a:gd name="T6" fmla="*/ 40481 w 21600"/>
              <a:gd name="T7" fmla="*/ 0 h 21600"/>
              <a:gd name="T8" fmla="*/ 0 60000 65536"/>
              <a:gd name="T9" fmla="*/ 1 60000 65536"/>
              <a:gd name="T10" fmla="*/ 2 60000 65536"/>
              <a:gd name="T11" fmla="*/ 3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29774" name="Rectangle 89"/>
          <p:cNvSpPr>
            <a:spLocks noChangeArrowheads="1"/>
          </p:cNvSpPr>
          <p:nvPr/>
        </p:nvSpPr>
        <p:spPr bwMode="auto">
          <a:xfrm rot="1904683" flipH="1" flipV="1">
            <a:off x="4286250" y="2684463"/>
            <a:ext cx="87313" cy="131762"/>
          </a:xfrm>
          <a:prstGeom prst="rect">
            <a:avLst/>
          </a:prstGeom>
          <a:solidFill>
            <a:schemeClr val="folHlink"/>
          </a:solidFill>
          <a:ln w="9525">
            <a:solidFill>
              <a:schemeClr val="folHlink"/>
            </a:solidFill>
            <a:miter lim="800000"/>
            <a:headEnd/>
            <a:tailEnd/>
          </a:ln>
        </p:spPr>
        <p:txBody>
          <a:bodyPr wrap="none" anchor="ctr">
            <a:prstTxWarp prst="textNoShape">
              <a:avLst/>
            </a:prstTxWarp>
          </a:bodyPr>
          <a:lstStyle/>
          <a:p>
            <a:endParaRPr lang="en-US"/>
          </a:p>
        </p:txBody>
      </p:sp>
      <p:sp>
        <p:nvSpPr>
          <p:cNvPr id="29775" name="AutoShape 90"/>
          <p:cNvSpPr>
            <a:spLocks noChangeArrowheads="1"/>
          </p:cNvSpPr>
          <p:nvPr/>
        </p:nvSpPr>
        <p:spPr bwMode="auto">
          <a:xfrm rot="8225843">
            <a:off x="4017963" y="2962275"/>
            <a:ext cx="307975" cy="161925"/>
          </a:xfrm>
          <a:custGeom>
            <a:avLst/>
            <a:gdLst>
              <a:gd name="T0" fmla="*/ 269478 w 21600"/>
              <a:gd name="T1" fmla="*/ 80963 h 21600"/>
              <a:gd name="T2" fmla="*/ 153988 w 21600"/>
              <a:gd name="T3" fmla="*/ 161925 h 21600"/>
              <a:gd name="T4" fmla="*/ 38497 w 21600"/>
              <a:gd name="T5" fmla="*/ 80963 h 21600"/>
              <a:gd name="T6" fmla="*/ 153988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folHlink"/>
            </a:solidFill>
            <a:miter lim="800000"/>
            <a:headEnd/>
            <a:tailEnd/>
          </a:ln>
        </p:spPr>
        <p:txBody>
          <a:bodyPr rot="10800000" wrap="none" anchor="ctr">
            <a:prstTxWarp prst="textNoShape">
              <a:avLst/>
            </a:prstTxWarp>
          </a:bodyPr>
          <a:lstStyle/>
          <a:p>
            <a:pPr algn="ctr" eaLnBrk="0" hangingPunct="0"/>
            <a:endParaRPr lang="en-US" sz="1400">
              <a:latin typeface="Times" pitchFamily="-65" charset="0"/>
            </a:endParaRPr>
          </a:p>
        </p:txBody>
      </p:sp>
      <p:sp>
        <p:nvSpPr>
          <p:cNvPr id="29776" name="AutoShape 91"/>
          <p:cNvSpPr>
            <a:spLocks noChangeArrowheads="1"/>
          </p:cNvSpPr>
          <p:nvPr/>
        </p:nvSpPr>
        <p:spPr bwMode="auto">
          <a:xfrm rot="13374157" flipH="1">
            <a:off x="1565275" y="2927350"/>
            <a:ext cx="306388" cy="161925"/>
          </a:xfrm>
          <a:custGeom>
            <a:avLst/>
            <a:gdLst>
              <a:gd name="T0" fmla="*/ 268090 w 21600"/>
              <a:gd name="T1" fmla="*/ 80963 h 21600"/>
              <a:gd name="T2" fmla="*/ 153194 w 21600"/>
              <a:gd name="T3" fmla="*/ 161925 h 21600"/>
              <a:gd name="T4" fmla="*/ 38299 w 21600"/>
              <a:gd name="T5" fmla="*/ 80963 h 21600"/>
              <a:gd name="T6" fmla="*/ 153194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folHlink"/>
            </a:solidFill>
            <a:miter lim="800000"/>
            <a:headEnd/>
            <a:tailEnd/>
          </a:ln>
        </p:spPr>
        <p:txBody>
          <a:bodyPr rot="10800000" wrap="none" anchor="ctr">
            <a:prstTxWarp prst="textNoShape">
              <a:avLst/>
            </a:prstTxWarp>
          </a:bodyPr>
          <a:lstStyle/>
          <a:p>
            <a:pPr algn="ctr" eaLnBrk="0" hangingPunct="0"/>
            <a:endParaRPr lang="en-US" sz="1400">
              <a:latin typeface="Times" pitchFamily="-65" charset="0"/>
            </a:endParaRPr>
          </a:p>
        </p:txBody>
      </p:sp>
      <p:sp>
        <p:nvSpPr>
          <p:cNvPr id="29777" name="Text Box 93"/>
          <p:cNvSpPr txBox="1">
            <a:spLocks noChangeArrowheads="1"/>
          </p:cNvSpPr>
          <p:nvPr/>
        </p:nvSpPr>
        <p:spPr bwMode="auto">
          <a:xfrm>
            <a:off x="1676400" y="2590800"/>
            <a:ext cx="852488"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1200">
                <a:latin typeface="Microsoft Sans Serif" pitchFamily="-65" charset="0"/>
              </a:rPr>
              <a:t>Merger system</a:t>
            </a:r>
          </a:p>
        </p:txBody>
      </p:sp>
      <p:sp>
        <p:nvSpPr>
          <p:cNvPr id="29778" name="Text Box 94"/>
          <p:cNvSpPr txBox="1">
            <a:spLocks noChangeArrowheads="1"/>
          </p:cNvSpPr>
          <p:nvPr/>
        </p:nvSpPr>
        <p:spPr bwMode="auto">
          <a:xfrm>
            <a:off x="1828800" y="1828800"/>
            <a:ext cx="852488"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1200">
                <a:latin typeface="Microsoft Sans Serif" pitchFamily="-65" charset="0"/>
              </a:rPr>
              <a:t>Return loop</a:t>
            </a:r>
          </a:p>
        </p:txBody>
      </p:sp>
      <p:sp>
        <p:nvSpPr>
          <p:cNvPr id="29779" name="Text Box 96"/>
          <p:cNvSpPr txBox="1">
            <a:spLocks noChangeArrowheads="1"/>
          </p:cNvSpPr>
          <p:nvPr/>
        </p:nvSpPr>
        <p:spPr bwMode="auto">
          <a:xfrm>
            <a:off x="5486400" y="533400"/>
            <a:ext cx="3657600" cy="3139321"/>
          </a:xfrm>
          <a:prstGeom prst="rect">
            <a:avLst/>
          </a:prstGeom>
          <a:noFill/>
          <a:ln w="9525">
            <a:noFill/>
            <a:miter lim="800000"/>
            <a:headEnd/>
            <a:tailEnd/>
          </a:ln>
        </p:spPr>
        <p:txBody>
          <a:bodyPr wrap="square">
            <a:prstTxWarp prst="textNoShape">
              <a:avLst/>
            </a:prstTxWarp>
            <a:spAutoFit/>
          </a:bodyPr>
          <a:lstStyle/>
          <a:p>
            <a:pPr>
              <a:buFontTx/>
              <a:buChar char="•"/>
            </a:pPr>
            <a:r>
              <a:rPr lang="en-US" sz="1800" dirty="0" smtClean="0">
                <a:solidFill>
                  <a:srgbClr val="000090"/>
                </a:solidFill>
                <a:latin typeface="Tahoma"/>
              </a:rPr>
              <a:t> test </a:t>
            </a:r>
            <a:r>
              <a:rPr lang="en-US" sz="1800" dirty="0">
                <a:solidFill>
                  <a:srgbClr val="000090"/>
                </a:solidFill>
                <a:latin typeface="Tahoma"/>
              </a:rPr>
              <a:t>of high current (several hundred </a:t>
            </a:r>
            <a:r>
              <a:rPr lang="en-US" sz="1800" dirty="0" err="1">
                <a:solidFill>
                  <a:srgbClr val="000090"/>
                </a:solidFill>
                <a:latin typeface="Tahoma"/>
              </a:rPr>
              <a:t>mAmps</a:t>
            </a:r>
            <a:r>
              <a:rPr lang="en-US" sz="1800" dirty="0">
                <a:solidFill>
                  <a:srgbClr val="000090"/>
                </a:solidFill>
                <a:latin typeface="Tahoma"/>
              </a:rPr>
              <a:t>)  high brightness ERL operation</a:t>
            </a:r>
            <a:endParaRPr lang="en-US" sz="1800" dirty="0" smtClean="0">
              <a:solidFill>
                <a:srgbClr val="000090"/>
              </a:solidFill>
              <a:latin typeface="Tahoma"/>
            </a:endParaRPr>
          </a:p>
          <a:p>
            <a:pPr>
              <a:buFontTx/>
              <a:buChar char="•"/>
            </a:pPr>
            <a:r>
              <a:rPr lang="en-US" sz="1800" dirty="0" smtClean="0">
                <a:solidFill>
                  <a:srgbClr val="000090"/>
                </a:solidFill>
                <a:latin typeface="Tahoma"/>
              </a:rPr>
              <a:t> test </a:t>
            </a:r>
            <a:r>
              <a:rPr lang="en-US" sz="1800" dirty="0">
                <a:solidFill>
                  <a:srgbClr val="000090"/>
                </a:solidFill>
                <a:latin typeface="Tahoma"/>
              </a:rPr>
              <a:t>of high current beam stability issues</a:t>
            </a:r>
            <a:endParaRPr lang="en-US" sz="1800" dirty="0" smtClean="0">
              <a:solidFill>
                <a:srgbClr val="000090"/>
              </a:solidFill>
              <a:latin typeface="Tahoma"/>
            </a:endParaRPr>
          </a:p>
          <a:p>
            <a:pPr>
              <a:buFontTx/>
              <a:buChar char="•"/>
            </a:pPr>
            <a:r>
              <a:rPr lang="en-US" sz="1800" dirty="0" smtClean="0">
                <a:solidFill>
                  <a:srgbClr val="000090"/>
                </a:solidFill>
                <a:latin typeface="Tahoma"/>
              </a:rPr>
              <a:t> 5</a:t>
            </a:r>
            <a:r>
              <a:rPr lang="en-US" sz="1800" dirty="0">
                <a:solidFill>
                  <a:srgbClr val="000090"/>
                </a:solidFill>
                <a:latin typeface="Tahoma"/>
              </a:rPr>
              <a:t>-cell cavity SRF ERL </a:t>
            </a:r>
            <a:endParaRPr lang="en-US" sz="1800" dirty="0" smtClean="0">
              <a:solidFill>
                <a:srgbClr val="000090"/>
              </a:solidFill>
              <a:latin typeface="Tahoma"/>
            </a:endParaRPr>
          </a:p>
          <a:p>
            <a:pPr>
              <a:buFontTx/>
              <a:buChar char="•"/>
            </a:pPr>
            <a:r>
              <a:rPr lang="en-US" sz="1800" dirty="0" smtClean="0">
                <a:solidFill>
                  <a:srgbClr val="000090"/>
                </a:solidFill>
                <a:latin typeface="Tahoma"/>
              </a:rPr>
              <a:t> highly </a:t>
            </a:r>
            <a:r>
              <a:rPr lang="en-US" sz="1800" dirty="0">
                <a:solidFill>
                  <a:srgbClr val="000090"/>
                </a:solidFill>
                <a:latin typeface="Tahoma"/>
              </a:rPr>
              <a:t>flexible lattice</a:t>
            </a:r>
            <a:endParaRPr lang="en-US" sz="1800" dirty="0" smtClean="0">
              <a:solidFill>
                <a:srgbClr val="000090"/>
              </a:solidFill>
              <a:latin typeface="Tahoma"/>
            </a:endParaRPr>
          </a:p>
          <a:p>
            <a:pPr>
              <a:buFontTx/>
              <a:buChar char="•"/>
            </a:pPr>
            <a:r>
              <a:rPr lang="en-US" sz="1800" dirty="0" smtClean="0">
                <a:solidFill>
                  <a:srgbClr val="000090"/>
                </a:solidFill>
                <a:latin typeface="Tahoma"/>
              </a:rPr>
              <a:t> 704 </a:t>
            </a:r>
            <a:r>
              <a:rPr lang="en-US" sz="1800" dirty="0">
                <a:solidFill>
                  <a:srgbClr val="000090"/>
                </a:solidFill>
                <a:latin typeface="Tahoma"/>
              </a:rPr>
              <a:t>MHz SRF gun test</a:t>
            </a:r>
          </a:p>
          <a:p>
            <a:pPr>
              <a:buFontTx/>
              <a:buChar char="•"/>
            </a:pPr>
            <a:endParaRPr lang="en-US" sz="1800" dirty="0">
              <a:solidFill>
                <a:srgbClr val="000090"/>
              </a:solidFill>
              <a:latin typeface="Tahoma"/>
            </a:endParaRPr>
          </a:p>
          <a:p>
            <a:r>
              <a:rPr lang="en-US" sz="1800" dirty="0">
                <a:solidFill>
                  <a:srgbClr val="000090"/>
                </a:solidFill>
                <a:latin typeface="Tahoma"/>
              </a:rPr>
              <a:t>Start of the commissioning in 2009.</a:t>
            </a:r>
          </a:p>
        </p:txBody>
      </p:sp>
      <p:sp>
        <p:nvSpPr>
          <p:cNvPr id="29780" name="Text Box 97"/>
          <p:cNvSpPr txBox="1">
            <a:spLocks noChangeArrowheads="1"/>
          </p:cNvSpPr>
          <p:nvPr/>
        </p:nvSpPr>
        <p:spPr bwMode="auto">
          <a:xfrm>
            <a:off x="0" y="381000"/>
            <a:ext cx="1888358" cy="400110"/>
          </a:xfrm>
          <a:prstGeom prst="rect">
            <a:avLst/>
          </a:prstGeom>
          <a:noFill/>
          <a:ln w="9525">
            <a:noFill/>
            <a:miter lim="800000"/>
            <a:headEnd/>
            <a:tailEnd/>
          </a:ln>
        </p:spPr>
        <p:txBody>
          <a:bodyPr wrap="none">
            <a:prstTxWarp prst="textNoShape">
              <a:avLst/>
            </a:prstTxWarp>
            <a:spAutoFit/>
          </a:bodyPr>
          <a:lstStyle/>
          <a:p>
            <a:r>
              <a:rPr lang="en-US" sz="2000" dirty="0" smtClean="0">
                <a:solidFill>
                  <a:schemeClr val="accent2"/>
                </a:solidFill>
                <a:latin typeface="Tahoma"/>
              </a:rPr>
              <a:t>from D. </a:t>
            </a:r>
            <a:r>
              <a:rPr lang="en-US" sz="2000" dirty="0" err="1" smtClean="0">
                <a:solidFill>
                  <a:schemeClr val="accent2"/>
                </a:solidFill>
                <a:latin typeface="Tahoma"/>
              </a:rPr>
              <a:t>Kayran</a:t>
            </a:r>
            <a:endParaRPr lang="en-US" sz="2000" dirty="0">
              <a:solidFill>
                <a:schemeClr val="accent2"/>
              </a:solidFill>
              <a:latin typeface="Tahoma"/>
            </a:endParaRPr>
          </a:p>
        </p:txBody>
      </p:sp>
      <p:pic>
        <p:nvPicPr>
          <p:cNvPr id="29781" name="Picture 98" descr="cavity after bake1"/>
          <p:cNvPicPr>
            <a:picLocks noChangeAspect="1" noChangeArrowheads="1"/>
          </p:cNvPicPr>
          <p:nvPr/>
        </p:nvPicPr>
        <p:blipFill>
          <a:blip r:embed="rId4"/>
          <a:srcRect/>
          <a:stretch>
            <a:fillRect/>
          </a:stretch>
        </p:blipFill>
        <p:spPr bwMode="auto">
          <a:xfrm>
            <a:off x="4953000" y="4290067"/>
            <a:ext cx="4191000" cy="2136133"/>
          </a:xfrm>
          <a:prstGeom prst="rect">
            <a:avLst/>
          </a:prstGeom>
          <a:noFill/>
          <a:ln w="9525">
            <a:noFill/>
            <a:miter lim="800000"/>
            <a:headEnd/>
            <a:tailEnd/>
          </a:ln>
        </p:spPr>
      </p:pic>
      <p:sp>
        <p:nvSpPr>
          <p:cNvPr id="29782" name="Text Box 100"/>
          <p:cNvSpPr txBox="1">
            <a:spLocks noChangeArrowheads="1"/>
          </p:cNvSpPr>
          <p:nvPr/>
        </p:nvSpPr>
        <p:spPr bwMode="auto">
          <a:xfrm>
            <a:off x="2971800" y="5181600"/>
            <a:ext cx="1981200" cy="915988"/>
          </a:xfrm>
          <a:prstGeom prst="rect">
            <a:avLst/>
          </a:prstGeom>
          <a:noFill/>
          <a:ln w="9525">
            <a:noFill/>
            <a:miter lim="800000"/>
            <a:headEnd/>
            <a:tailEnd/>
          </a:ln>
        </p:spPr>
        <p:txBody>
          <a:bodyPr>
            <a:prstTxWarp prst="textNoShape">
              <a:avLst/>
            </a:prstTxWarp>
            <a:spAutoFit/>
          </a:bodyPr>
          <a:lstStyle/>
          <a:p>
            <a:pPr algn="just">
              <a:spcBef>
                <a:spcPct val="50000"/>
              </a:spcBef>
            </a:pPr>
            <a:r>
              <a:rPr lang="en-US" sz="1800" i="1" dirty="0">
                <a:solidFill>
                  <a:srgbClr val="CC0000"/>
                </a:solidFill>
                <a:latin typeface="Microsoft Sans Serif" pitchFamily="-65" charset="0"/>
              </a:rPr>
              <a:t>5 cell SRF cavity arrived in BNL in March 2008</a:t>
            </a:r>
            <a:r>
              <a:rPr lang="en-US" sz="1800" dirty="0">
                <a:latin typeface="Microsoft Sans Serif" pitchFamily="-65" charset="0"/>
              </a:rPr>
              <a:t> .</a:t>
            </a:r>
          </a:p>
        </p:txBody>
      </p:sp>
      <p:sp>
        <p:nvSpPr>
          <p:cNvPr id="29783" name="Line 101"/>
          <p:cNvSpPr>
            <a:spLocks noChangeShapeType="1"/>
          </p:cNvSpPr>
          <p:nvPr/>
        </p:nvSpPr>
        <p:spPr bwMode="auto">
          <a:xfrm>
            <a:off x="3429000" y="3352800"/>
            <a:ext cx="1524000" cy="914400"/>
          </a:xfrm>
          <a:prstGeom prst="line">
            <a:avLst/>
          </a:prstGeom>
          <a:noFill/>
          <a:ln w="76200" cmpd="tri">
            <a:solidFill>
              <a:srgbClr val="CC0000"/>
            </a:solidFill>
            <a:round/>
            <a:headEnd/>
            <a:tailEnd type="triangle" w="med" len="med"/>
          </a:ln>
        </p:spPr>
        <p:txBody>
          <a:bodyPr>
            <a:prstTxWarp prst="textNoShape">
              <a:avLst/>
            </a:prstTxWarp>
          </a:bodyPr>
          <a:lstStyle/>
          <a:p>
            <a:endParaRPr lang="en-US"/>
          </a:p>
        </p:txBody>
      </p:sp>
      <p:sp>
        <p:nvSpPr>
          <p:cNvPr id="92" name="Footer Placeholder 91"/>
          <p:cNvSpPr>
            <a:spLocks noGrp="1"/>
          </p:cNvSpPr>
          <p:nvPr>
            <p:ph type="ftr" sz="quarter" idx="10"/>
          </p:nvPr>
        </p:nvSpPr>
        <p:spPr/>
        <p:txBody>
          <a:bodyPr/>
          <a:lstStyle/>
          <a:p>
            <a:pPr>
              <a:defRPr/>
            </a:pPr>
            <a:r>
              <a:rPr lang="en-US" smtClean="0"/>
              <a:t>2009 RHIC &amp; AGS Annual Users' Meeting June 1-5 2009</a:t>
            </a:r>
            <a:endParaRPr lang="en-US"/>
          </a:p>
        </p:txBody>
      </p:sp>
      <p:sp>
        <p:nvSpPr>
          <p:cNvPr id="93" name="Slide Number Placeholder 8"/>
          <p:cNvSpPr>
            <a:spLocks noGrp="1"/>
          </p:cNvSpPr>
          <p:nvPr>
            <p:ph type="sldNum" sz="quarter" idx="4"/>
          </p:nvPr>
        </p:nvSpPr>
        <p:spPr>
          <a:xfrm>
            <a:off x="8458200" y="6553200"/>
            <a:ext cx="685800" cy="304800"/>
          </a:xfrm>
          <a:prstGeom prst="rect">
            <a:avLst/>
          </a:prstGeom>
        </p:spPr>
        <p:txBody>
          <a:bodyPr vert="horz" lIns="91440" tIns="45720" rIns="91440" bIns="45720" rtlCol="0" anchor="ctr"/>
          <a:lstStyle>
            <a:lvl1pPr algn="r">
              <a:defRPr sz="1200">
                <a:solidFill>
                  <a:srgbClr val="000090"/>
                </a:solidFill>
                <a:latin typeface="Tahoma"/>
              </a:defRPr>
            </a:lvl1pPr>
          </a:lstStyle>
          <a:p>
            <a:fld id="{3E2727AA-59AD-0649-BE7C-065A8688C611}" type="slidenum">
              <a:rPr lang="en-US" smtClean="0"/>
              <a:pPr/>
              <a:t>9</a:t>
            </a:fld>
            <a:endParaRPr lang="en-US" dirty="0"/>
          </a:p>
        </p:txBody>
      </p:sp>
      <p:pic>
        <p:nvPicPr>
          <p:cNvPr id="95" name="Picture 9"/>
          <p:cNvPicPr>
            <a:picLocks noChangeAspect="1" noChangeArrowheads="1"/>
          </p:cNvPicPr>
          <p:nvPr/>
        </p:nvPicPr>
        <p:blipFill>
          <a:blip r:embed="rId5"/>
          <a:srcRect/>
          <a:stretch>
            <a:fillRect/>
          </a:stretch>
        </p:blipFill>
        <p:spPr bwMode="auto">
          <a:xfrm>
            <a:off x="914400" y="6528450"/>
            <a:ext cx="990600" cy="329550"/>
          </a:xfrm>
          <a:prstGeom prst="rect">
            <a:avLst/>
          </a:prstGeom>
          <a:noFill/>
          <a:ln w="9525">
            <a:noFill/>
            <a:miter lim="800000"/>
            <a:headEnd/>
            <a:tailEnd/>
          </a:ln>
        </p:spPr>
      </p:pic>
      <p:sp>
        <p:nvSpPr>
          <p:cNvPr id="96" name="Line 101"/>
          <p:cNvSpPr>
            <a:spLocks noChangeShapeType="1"/>
          </p:cNvSpPr>
          <p:nvPr/>
        </p:nvSpPr>
        <p:spPr bwMode="auto">
          <a:xfrm>
            <a:off x="1524000" y="3581400"/>
            <a:ext cx="609600" cy="1219200"/>
          </a:xfrm>
          <a:prstGeom prst="line">
            <a:avLst/>
          </a:prstGeom>
          <a:noFill/>
          <a:ln w="76200" cmpd="tri">
            <a:solidFill>
              <a:srgbClr val="CC0000"/>
            </a:solidFill>
            <a:round/>
            <a:headEnd/>
            <a:tailEnd type="triangle" w="med" len="med"/>
          </a:ln>
        </p:spPr>
        <p:txBody>
          <a:bodyPr>
            <a:prstTxWarp prst="textNoShape">
              <a:avLst/>
            </a:prstTxWarp>
          </a:bodyPr>
          <a:lstStyle/>
          <a:p>
            <a:endParaRPr lang="en-US"/>
          </a:p>
        </p:txBody>
      </p:sp>
    </p:spTree>
  </p:cSld>
  <p:clrMapOvr>
    <a:masterClrMapping/>
  </p:clrMapOvr>
  <mc:AlternateContent xmlns:mp="http://schemas.microsoft.com/office/mac/powerpoint/2008/main">
    <mc:Choice Requires="mp">
      <mp:transition spd="slow">
        <mp:cube dir="r"/>
      </mp:transition>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transition spd="slow">
        <p:cover dir="r"/>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3714</TotalTime>
  <Words>2987</Words>
  <Application>Microsoft PowerPoint</Application>
  <PresentationFormat>On-screen Show (4:3)</PresentationFormat>
  <Paragraphs>493</Paragraphs>
  <Slides>38</Slides>
  <Notes>12</Notes>
  <HiddenSlides>0</HiddenSlides>
  <MMClips>0</MMClips>
  <ScaleCrop>false</ScaleCrop>
  <HeadingPairs>
    <vt:vector size="6" baseType="variant">
      <vt:variant>
        <vt:lpstr>Design Template</vt:lpstr>
      </vt:variant>
      <vt:variant>
        <vt:i4>2</vt:i4>
      </vt:variant>
      <vt:variant>
        <vt:lpstr>Embedded OLE Servers</vt:lpstr>
      </vt:variant>
      <vt:variant>
        <vt:i4>3</vt:i4>
      </vt:variant>
      <vt:variant>
        <vt:lpstr>Slide Titles</vt:lpstr>
      </vt:variant>
      <vt:variant>
        <vt:i4>38</vt:i4>
      </vt:variant>
    </vt:vector>
  </HeadingPairs>
  <TitlesOfParts>
    <vt:vector size="43" baseType="lpstr">
      <vt:lpstr>Default Design</vt:lpstr>
      <vt:lpstr>Office Theme</vt:lpstr>
      <vt:lpstr>Document</vt:lpstr>
      <vt:lpstr>Chart</vt:lpstr>
      <vt:lpstr>Equation</vt:lpstr>
      <vt:lpstr>eRHIC Conceptual Design </vt:lpstr>
      <vt:lpstr>eRHIC Scope</vt:lpstr>
      <vt:lpstr>ERL-based eRHIC Design</vt:lpstr>
      <vt:lpstr>ERL-based eRHIC Parameters: e-p mode</vt:lpstr>
      <vt:lpstr>ERL-based eRHIC Parameters: e-Au mode</vt:lpstr>
      <vt:lpstr>Main R&amp;D Items</vt:lpstr>
      <vt:lpstr>Polarized source development</vt:lpstr>
      <vt:lpstr>Polarized source development</vt:lpstr>
      <vt:lpstr>Slide 9</vt:lpstr>
      <vt:lpstr>Slide 10</vt:lpstr>
      <vt:lpstr>Electron beam R&amp;D for ERL:</vt:lpstr>
      <vt:lpstr>Recirculation Pass Optics Modification</vt:lpstr>
      <vt:lpstr>Slide 13</vt:lpstr>
      <vt:lpstr>Beam-beam interaction studies</vt:lpstr>
      <vt:lpstr>Kink instability</vt:lpstr>
      <vt:lpstr>Beam disruption</vt:lpstr>
      <vt:lpstr>Effect of electron pitching on the proton beam </vt:lpstr>
      <vt:lpstr>Zero dispersion IP and detector protected Interaction Region  Christoph Montag, Brett Parker – synchrotron radiation protection</vt:lpstr>
      <vt:lpstr>Slide 19</vt:lpstr>
      <vt:lpstr>Proof of Principle of for coherent electron cooling</vt:lpstr>
      <vt:lpstr>Increase of number of bunches</vt:lpstr>
      <vt:lpstr>Polarized 3He+2 for eRHIC</vt:lpstr>
      <vt:lpstr>Design options:</vt:lpstr>
      <vt:lpstr>Medium Energy Electron Ion Collider in RHIC: race track concept</vt:lpstr>
      <vt:lpstr>Lattice design for the ME-RHIC</vt:lpstr>
      <vt:lpstr>Arc with Interaction Region connected to the Energy Recovery Linac:</vt:lpstr>
      <vt:lpstr> Lattice constraints:   Passes during acceleration or energy recovery between the two linacs should be asynchronous  ( M56=0 ), have small dispersion due to large dp/p  (xdp=D dp/p), dipole and the quadrupole magnetic fields should be ~1.5-1.8 T, with zero dispersion through linacs and at the interaction point, reduce/remove the synchrotron radiation through detector, use vertical beam splitting, use the present detector layout.</vt:lpstr>
      <vt:lpstr>Slide 28</vt:lpstr>
      <vt:lpstr>Asynchronous arcs: 3.35 GeV Betatron Functions  Dmitri Kayran, Dejan Trbojevic</vt:lpstr>
      <vt:lpstr>Medium Energy Electron-Ion Collider in RHIC</vt:lpstr>
      <vt:lpstr>Summary</vt:lpstr>
      <vt:lpstr>Back Up Slides</vt:lpstr>
      <vt:lpstr>Back Up Slides</vt:lpstr>
      <vt:lpstr>Back Up Slides</vt:lpstr>
      <vt:lpstr>Electron beam R&amp;D for ERL-based design:</vt:lpstr>
      <vt:lpstr>Zero dispersion IP and detector protected Interaction Region  Joanne Beebe-Wang  – synchrotron radiation at detector</vt:lpstr>
      <vt:lpstr>Polarized Electron Source Design Items</vt:lpstr>
      <vt:lpstr>Electron polarization in ERL eRHIC</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Dejan  Trbojevic</cp:lastModifiedBy>
  <cp:revision>217</cp:revision>
  <dcterms:created xsi:type="dcterms:W3CDTF">2009-06-02T14:16:26Z</dcterms:created>
  <dcterms:modified xsi:type="dcterms:W3CDTF">2009-06-02T14:20:23Z</dcterms:modified>
</cp:coreProperties>
</file>